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charset="1" panose="00000500000000000000"/>
      <p:regular r:id="rId16"/>
    </p:embeddedFont>
    <p:embeddedFont>
      <p:font typeface="Montserrat Bold" charset="1" panose="00000800000000000000"/>
      <p:regular r:id="rId17"/>
    </p:embeddedFont>
    <p:embeddedFont>
      <p:font typeface="Montserrat Semi-Bold" charset="1" panose="00000700000000000000"/>
      <p:regular r:id="rId18"/>
    </p:embeddedFont>
    <p:embeddedFont>
      <p:font typeface="Montserrat Semi-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1.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4541120" y="630515"/>
            <a:ext cx="1464022" cy="588932"/>
            <a:chOff x="0" y="0"/>
            <a:chExt cx="385586" cy="155110"/>
          </a:xfrm>
        </p:grpSpPr>
        <p:sp>
          <p:nvSpPr>
            <p:cNvPr name="Freeform 6" id="6"/>
            <p:cNvSpPr/>
            <p:nvPr/>
          </p:nvSpPr>
          <p:spPr>
            <a:xfrm flipH="false" flipV="false" rot="0">
              <a:off x="0" y="0"/>
              <a:ext cx="385586" cy="155110"/>
            </a:xfrm>
            <a:custGeom>
              <a:avLst/>
              <a:gdLst/>
              <a:ahLst/>
              <a:cxnLst/>
              <a:rect r="r" b="b" t="t" l="l"/>
              <a:pathLst>
                <a:path h="155110" w="385586">
                  <a:moveTo>
                    <a:pt x="77555" y="0"/>
                  </a:moveTo>
                  <a:lnTo>
                    <a:pt x="308031" y="0"/>
                  </a:lnTo>
                  <a:cubicBezTo>
                    <a:pt x="350864" y="0"/>
                    <a:pt x="385586" y="34722"/>
                    <a:pt x="385586" y="77555"/>
                  </a:cubicBezTo>
                  <a:lnTo>
                    <a:pt x="385586" y="77555"/>
                  </a:lnTo>
                  <a:cubicBezTo>
                    <a:pt x="385586" y="120387"/>
                    <a:pt x="350864" y="155110"/>
                    <a:pt x="308031"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385586" cy="193210"/>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14679019" y="0"/>
            <a:ext cx="4264059" cy="10287000"/>
            <a:chOff x="0" y="0"/>
            <a:chExt cx="1123044" cy="2709333"/>
          </a:xfrm>
        </p:grpSpPr>
        <p:sp>
          <p:nvSpPr>
            <p:cNvPr name="Freeform 9" id="9"/>
            <p:cNvSpPr/>
            <p:nvPr/>
          </p:nvSpPr>
          <p:spPr>
            <a:xfrm flipH="false" flipV="false" rot="0">
              <a:off x="0" y="0"/>
              <a:ext cx="1123044" cy="2709333"/>
            </a:xfrm>
            <a:custGeom>
              <a:avLst/>
              <a:gdLst/>
              <a:ahLst/>
              <a:cxnLst/>
              <a:rect r="r" b="b" t="t" l="l"/>
              <a:pathLst>
                <a:path h="2709333" w="1123044">
                  <a:moveTo>
                    <a:pt x="92597" y="0"/>
                  </a:moveTo>
                  <a:lnTo>
                    <a:pt x="1030448" y="0"/>
                  </a:lnTo>
                  <a:cubicBezTo>
                    <a:pt x="1081587" y="0"/>
                    <a:pt x="1123044" y="41457"/>
                    <a:pt x="1123044" y="92597"/>
                  </a:cubicBezTo>
                  <a:lnTo>
                    <a:pt x="1123044" y="2616737"/>
                  </a:lnTo>
                  <a:cubicBezTo>
                    <a:pt x="1123044" y="2667876"/>
                    <a:pt x="1081587" y="2709333"/>
                    <a:pt x="1030448" y="2709333"/>
                  </a:cubicBezTo>
                  <a:lnTo>
                    <a:pt x="92597" y="2709333"/>
                  </a:lnTo>
                  <a:cubicBezTo>
                    <a:pt x="41457" y="2709333"/>
                    <a:pt x="0" y="2667876"/>
                    <a:pt x="0" y="2616737"/>
                  </a:cubicBezTo>
                  <a:lnTo>
                    <a:pt x="0" y="92597"/>
                  </a:lnTo>
                  <a:cubicBezTo>
                    <a:pt x="0" y="41457"/>
                    <a:pt x="41457" y="0"/>
                    <a:pt x="92597" y="0"/>
                  </a:cubicBezTo>
                  <a:close/>
                </a:path>
              </a:pathLst>
            </a:custGeom>
            <a:solidFill>
              <a:srgbClr val="DCE2EB"/>
            </a:solidFill>
          </p:spPr>
        </p:sp>
        <p:sp>
          <p:nvSpPr>
            <p:cNvPr name="TextBox 10" id="10"/>
            <p:cNvSpPr txBox="true"/>
            <p:nvPr/>
          </p:nvSpPr>
          <p:spPr>
            <a:xfrm>
              <a:off x="0" y="-38100"/>
              <a:ext cx="1123044" cy="2747433"/>
            </a:xfrm>
            <a:prstGeom prst="rect">
              <a:avLst/>
            </a:prstGeom>
          </p:spPr>
          <p:txBody>
            <a:bodyPr anchor="ctr" rtlCol="false" tIns="50800" lIns="50800" bIns="50800" rIns="50800"/>
            <a:lstStyle/>
            <a:p>
              <a:pPr algn="ctr">
                <a:lnSpc>
                  <a:spcPts val="2591"/>
                </a:lnSpc>
              </a:pPr>
            </a:p>
          </p:txBody>
        </p:sp>
      </p:grpSp>
      <p:sp>
        <p:nvSpPr>
          <p:cNvPr name="Freeform 11" id="11"/>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12" id="12"/>
          <p:cNvGrpSpPr/>
          <p:nvPr/>
        </p:nvGrpSpPr>
        <p:grpSpPr>
          <a:xfrm rot="0">
            <a:off x="1028700" y="7189531"/>
            <a:ext cx="3380381" cy="2068769"/>
            <a:chOff x="0" y="0"/>
            <a:chExt cx="890306" cy="544861"/>
          </a:xfrm>
        </p:grpSpPr>
        <p:sp>
          <p:nvSpPr>
            <p:cNvPr name="Freeform 13" id="13"/>
            <p:cNvSpPr/>
            <p:nvPr/>
          </p:nvSpPr>
          <p:spPr>
            <a:xfrm flipH="false" flipV="false" rot="0">
              <a:off x="0" y="0"/>
              <a:ext cx="890306" cy="544861"/>
            </a:xfrm>
            <a:custGeom>
              <a:avLst/>
              <a:gdLst/>
              <a:ahLst/>
              <a:cxnLst/>
              <a:rect r="r" b="b" t="t" l="l"/>
              <a:pathLst>
                <a:path h="544861" w="890306">
                  <a:moveTo>
                    <a:pt x="116803" y="0"/>
                  </a:moveTo>
                  <a:lnTo>
                    <a:pt x="773503" y="0"/>
                  </a:lnTo>
                  <a:cubicBezTo>
                    <a:pt x="838012" y="0"/>
                    <a:pt x="890306" y="52294"/>
                    <a:pt x="890306" y="116803"/>
                  </a:cubicBezTo>
                  <a:lnTo>
                    <a:pt x="890306" y="428058"/>
                  </a:lnTo>
                  <a:cubicBezTo>
                    <a:pt x="890306" y="492567"/>
                    <a:pt x="838012" y="544861"/>
                    <a:pt x="773503" y="544861"/>
                  </a:cubicBezTo>
                  <a:lnTo>
                    <a:pt x="116803" y="544861"/>
                  </a:lnTo>
                  <a:cubicBezTo>
                    <a:pt x="52294" y="544861"/>
                    <a:pt x="0" y="492567"/>
                    <a:pt x="0" y="428058"/>
                  </a:cubicBezTo>
                  <a:lnTo>
                    <a:pt x="0" y="116803"/>
                  </a:lnTo>
                  <a:cubicBezTo>
                    <a:pt x="0" y="52294"/>
                    <a:pt x="52294" y="0"/>
                    <a:pt x="116803" y="0"/>
                  </a:cubicBezTo>
                  <a:close/>
                </a:path>
              </a:pathLst>
            </a:custGeom>
            <a:solidFill>
              <a:srgbClr val="8FA4C1"/>
            </a:solidFill>
          </p:spPr>
        </p:sp>
        <p:sp>
          <p:nvSpPr>
            <p:cNvPr name="TextBox 14" id="14"/>
            <p:cNvSpPr txBox="true"/>
            <p:nvPr/>
          </p:nvSpPr>
          <p:spPr>
            <a:xfrm>
              <a:off x="0" y="-38100"/>
              <a:ext cx="890306" cy="582961"/>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181100" y="7341931"/>
            <a:ext cx="3075708" cy="776477"/>
            <a:chOff x="0" y="0"/>
            <a:chExt cx="810063" cy="204504"/>
          </a:xfrm>
        </p:grpSpPr>
        <p:sp>
          <p:nvSpPr>
            <p:cNvPr name="Freeform 16" id="16"/>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17" id="17"/>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18" id="18"/>
          <p:cNvGrpSpPr/>
          <p:nvPr/>
        </p:nvGrpSpPr>
        <p:grpSpPr>
          <a:xfrm rot="0">
            <a:off x="3539643" y="7439573"/>
            <a:ext cx="581194" cy="58119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21" id="21"/>
          <p:cNvSpPr txBox="true"/>
          <p:nvPr/>
        </p:nvSpPr>
        <p:spPr>
          <a:xfrm rot="0">
            <a:off x="1315508" y="2311938"/>
            <a:ext cx="5882600" cy="995379"/>
          </a:xfrm>
          <a:prstGeom prst="rect">
            <a:avLst/>
          </a:prstGeom>
        </p:spPr>
        <p:txBody>
          <a:bodyPr anchor="t" rtlCol="false" tIns="0" lIns="0" bIns="0" rIns="0">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The Business of</a:t>
            </a:r>
          </a:p>
        </p:txBody>
      </p:sp>
      <p:sp>
        <p:nvSpPr>
          <p:cNvPr name="TextBox 22" id="22"/>
          <p:cNvSpPr txBox="true"/>
          <p:nvPr/>
        </p:nvSpPr>
        <p:spPr>
          <a:xfrm rot="0">
            <a:off x="1315508" y="3554967"/>
            <a:ext cx="6661407" cy="2007278"/>
          </a:xfrm>
          <a:prstGeom prst="rect">
            <a:avLst/>
          </a:prstGeom>
        </p:spPr>
        <p:txBody>
          <a:bodyPr anchor="t" rtlCol="false" tIns="0" lIns="0" bIns="0" rIns="0">
            <a:spAutoFit/>
          </a:bodyPr>
          <a:lstStyle/>
          <a:p>
            <a:pPr algn="just">
              <a:lnSpc>
                <a:spcPts val="7679"/>
              </a:lnSpc>
            </a:pPr>
            <a:r>
              <a:rPr lang="en-US" b="true" sz="8532" spc="-494">
                <a:solidFill>
                  <a:srgbClr val="101B40"/>
                </a:solidFill>
                <a:latin typeface="Montserrat Bold"/>
                <a:ea typeface="Montserrat Bold"/>
                <a:cs typeface="Montserrat Bold"/>
                <a:sym typeface="Montserrat Bold"/>
              </a:rPr>
              <a:t>Artificial Intelligence</a:t>
            </a:r>
          </a:p>
        </p:txBody>
      </p:sp>
      <p:sp>
        <p:nvSpPr>
          <p:cNvPr name="Freeform 23" id="23"/>
          <p:cNvSpPr/>
          <p:nvPr/>
        </p:nvSpPr>
        <p:spPr>
          <a:xfrm flipH="false" flipV="false" rot="0">
            <a:off x="10498499" y="1954177"/>
            <a:ext cx="2770529" cy="2770529"/>
          </a:xfrm>
          <a:custGeom>
            <a:avLst/>
            <a:gdLst/>
            <a:ahLst/>
            <a:cxnLst/>
            <a:rect r="r" b="b" t="t" l="l"/>
            <a:pathLst>
              <a:path h="2770529" w="2770529">
                <a:moveTo>
                  <a:pt x="0" y="0"/>
                </a:moveTo>
                <a:lnTo>
                  <a:pt x="2770528" y="0"/>
                </a:lnTo>
                <a:lnTo>
                  <a:pt x="2770528" y="2770529"/>
                </a:lnTo>
                <a:lnTo>
                  <a:pt x="0" y="2770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7020719" y="1121175"/>
            <a:ext cx="4574117" cy="9480035"/>
          </a:xfrm>
          <a:custGeom>
            <a:avLst/>
            <a:gdLst/>
            <a:ahLst/>
            <a:cxnLst/>
            <a:rect r="r" b="b" t="t" l="l"/>
            <a:pathLst>
              <a:path h="9480035" w="4574117">
                <a:moveTo>
                  <a:pt x="0" y="0"/>
                </a:moveTo>
                <a:lnTo>
                  <a:pt x="4574117" y="0"/>
                </a:lnTo>
                <a:lnTo>
                  <a:pt x="4574117" y="9480035"/>
                </a:lnTo>
                <a:lnTo>
                  <a:pt x="0" y="9480035"/>
                </a:lnTo>
                <a:lnTo>
                  <a:pt x="0" y="0"/>
                </a:lnTo>
                <a:close/>
              </a:path>
            </a:pathLst>
          </a:custGeom>
          <a:blipFill>
            <a:blip r:embed="rId6"/>
            <a:stretch>
              <a:fillRect l="0" t="0" r="0" b="0"/>
            </a:stretch>
          </a:blipFill>
        </p:spPr>
      </p:sp>
      <p:sp>
        <p:nvSpPr>
          <p:cNvPr name="Freeform 25" id="25"/>
          <p:cNvSpPr/>
          <p:nvPr/>
        </p:nvSpPr>
        <p:spPr>
          <a:xfrm flipH="false" flipV="false" rot="0">
            <a:off x="13878919" y="3700556"/>
            <a:ext cx="2160637" cy="2160637"/>
          </a:xfrm>
          <a:custGeom>
            <a:avLst/>
            <a:gdLst/>
            <a:ahLst/>
            <a:cxnLst/>
            <a:rect r="r" b="b" t="t" l="l"/>
            <a:pathLst>
              <a:path h="2160637" w="2160637">
                <a:moveTo>
                  <a:pt x="0" y="0"/>
                </a:moveTo>
                <a:lnTo>
                  <a:pt x="2160637" y="0"/>
                </a:lnTo>
                <a:lnTo>
                  <a:pt x="2160637" y="2160636"/>
                </a:lnTo>
                <a:lnTo>
                  <a:pt x="0" y="21606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1F1F1"/>
                </a:solidFill>
                <a:latin typeface="Montserrat Bold"/>
                <a:ea typeface="Montserrat Bold"/>
                <a:cs typeface="Montserrat Bold"/>
                <a:sym typeface="Montserrat Bold"/>
              </a:rPr>
              <a:t>HOME</a:t>
            </a:r>
          </a:p>
        </p:txBody>
      </p:sp>
      <p:sp>
        <p:nvSpPr>
          <p:cNvPr name="TextBox 27" id="27"/>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28" id="28"/>
          <p:cNvSpPr txBox="true"/>
          <p:nvPr/>
        </p:nvSpPr>
        <p:spPr>
          <a:xfrm rot="0">
            <a:off x="953742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name="TextBox 29" id="29"/>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30" id="30"/>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name="TextBox 31" id="31"/>
          <p:cNvSpPr txBox="true"/>
          <p:nvPr/>
        </p:nvSpPr>
        <p:spPr>
          <a:xfrm rot="0">
            <a:off x="1409789" y="8403045"/>
            <a:ext cx="2618330" cy="504465"/>
          </a:xfrm>
          <a:prstGeom prst="rect">
            <a:avLst/>
          </a:prstGeom>
        </p:spPr>
        <p:txBody>
          <a:bodyPr anchor="t" rtlCol="false" tIns="0" lIns="0" bIns="0" rIns="0">
            <a:spAutoFit/>
          </a:bodyPr>
          <a:lstStyle/>
          <a:p>
            <a:pPr algn="just">
              <a:lnSpc>
                <a:spcPts val="1999"/>
              </a:lnSpc>
            </a:pPr>
            <a:r>
              <a:rPr lang="en-US" b="true" sz="1851" spc="-131">
                <a:solidFill>
                  <a:srgbClr val="F4F4F4"/>
                </a:solidFill>
                <a:latin typeface="Montserrat Semi-Bold"/>
                <a:ea typeface="Montserrat Semi-Bold"/>
                <a:cs typeface="Montserrat Semi-Bold"/>
                <a:sym typeface="Montserrat Semi-Bold"/>
              </a:rPr>
              <a:t>WHERE INNOVATION MEETS OPPORTUNITY.</a:t>
            </a:r>
          </a:p>
        </p:txBody>
      </p:sp>
      <p:sp>
        <p:nvSpPr>
          <p:cNvPr name="TextBox 32" id="32"/>
          <p:cNvSpPr txBox="true"/>
          <p:nvPr/>
        </p:nvSpPr>
        <p:spPr>
          <a:xfrm rot="0">
            <a:off x="1445357" y="7551280"/>
            <a:ext cx="2037135" cy="395879"/>
          </a:xfrm>
          <a:prstGeom prst="rect">
            <a:avLst/>
          </a:prstGeom>
        </p:spPr>
        <p:txBody>
          <a:bodyPr anchor="t" rtlCol="false" tIns="0" lIns="0" bIns="0" rIns="0">
            <a:spAutoFit/>
          </a:bodyPr>
          <a:lstStyle/>
          <a:p>
            <a:pPr algn="ctr">
              <a:lnSpc>
                <a:spcPts val="3079"/>
              </a:lnSpc>
            </a:pPr>
            <a:r>
              <a:rPr lang="en-US" b="true" sz="2851" spc="-202">
                <a:solidFill>
                  <a:srgbClr val="8FA4C1"/>
                </a:solidFill>
                <a:latin typeface="Montserrat Bold"/>
                <a:ea typeface="Montserrat Bold"/>
                <a:cs typeface="Montserrat Bold"/>
                <a:sym typeface="Montserrat Bold"/>
              </a:rPr>
              <a:t>Next Slide</a:t>
            </a:r>
          </a:p>
        </p:txBody>
      </p:sp>
      <p:sp>
        <p:nvSpPr>
          <p:cNvPr name="TextBox 33" id="33"/>
          <p:cNvSpPr txBox="true"/>
          <p:nvPr/>
        </p:nvSpPr>
        <p:spPr>
          <a:xfrm rot="0">
            <a:off x="10498499" y="7640193"/>
            <a:ext cx="5541057" cy="161810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Artificial Intelligence (AI) is no longer just a futuristic idea—it’s a powerful tool shaping businesses today. From customer service to logistics, AI is driving efficiency, innovation, and new market opportunities across industries.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11850296" y="628301"/>
            <a:ext cx="1708381" cy="588932"/>
            <a:chOff x="0" y="0"/>
            <a:chExt cx="449944" cy="155110"/>
          </a:xfrm>
        </p:grpSpPr>
        <p:sp>
          <p:nvSpPr>
            <p:cNvPr name="Freeform 6" id="6"/>
            <p:cNvSpPr/>
            <p:nvPr/>
          </p:nvSpPr>
          <p:spPr>
            <a:xfrm flipH="false" flipV="false" rot="0">
              <a:off x="0" y="0"/>
              <a:ext cx="449944" cy="155110"/>
            </a:xfrm>
            <a:custGeom>
              <a:avLst/>
              <a:gdLst/>
              <a:ahLst/>
              <a:cxnLst/>
              <a:rect r="r" b="b" t="t" l="l"/>
              <a:pathLst>
                <a:path h="155110" w="449944">
                  <a:moveTo>
                    <a:pt x="77555" y="0"/>
                  </a:moveTo>
                  <a:lnTo>
                    <a:pt x="372389" y="0"/>
                  </a:lnTo>
                  <a:cubicBezTo>
                    <a:pt x="415221" y="0"/>
                    <a:pt x="449944" y="34722"/>
                    <a:pt x="449944" y="77555"/>
                  </a:cubicBezTo>
                  <a:lnTo>
                    <a:pt x="449944" y="77555"/>
                  </a:lnTo>
                  <a:cubicBezTo>
                    <a:pt x="449944" y="120387"/>
                    <a:pt x="415221" y="155110"/>
                    <a:pt x="372389"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49944"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sp>
        <p:nvSpPr>
          <p:cNvPr name="TextBox 9" id="9"/>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0" id="10"/>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1" id="11"/>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name="TextBox 12" id="12"/>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OTHERS</a:t>
            </a:r>
          </a:p>
        </p:txBody>
      </p:sp>
      <p:sp>
        <p:nvSpPr>
          <p:cNvPr name="TextBox 13" id="13"/>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grpSp>
        <p:nvGrpSpPr>
          <p:cNvPr name="Group 14" id="14"/>
          <p:cNvGrpSpPr/>
          <p:nvPr/>
        </p:nvGrpSpPr>
        <p:grpSpPr>
          <a:xfrm rot="0">
            <a:off x="1028700" y="8277215"/>
            <a:ext cx="16230600" cy="981085"/>
            <a:chOff x="0" y="0"/>
            <a:chExt cx="4274726" cy="258393"/>
          </a:xfrm>
        </p:grpSpPr>
        <p:sp>
          <p:nvSpPr>
            <p:cNvPr name="Freeform 15" id="15"/>
            <p:cNvSpPr/>
            <p:nvPr/>
          </p:nvSpPr>
          <p:spPr>
            <a:xfrm flipH="false" flipV="false" rot="0">
              <a:off x="0" y="0"/>
              <a:ext cx="4274726" cy="258393"/>
            </a:xfrm>
            <a:custGeom>
              <a:avLst/>
              <a:gdLst/>
              <a:ahLst/>
              <a:cxnLst/>
              <a:rect r="r" b="b" t="t" l="l"/>
              <a:pathLst>
                <a:path h="258393" w="4274726">
                  <a:moveTo>
                    <a:pt x="12402" y="0"/>
                  </a:moveTo>
                  <a:lnTo>
                    <a:pt x="4262324" y="0"/>
                  </a:lnTo>
                  <a:cubicBezTo>
                    <a:pt x="4269174" y="0"/>
                    <a:pt x="4274726" y="5553"/>
                    <a:pt x="4274726" y="12402"/>
                  </a:cubicBezTo>
                  <a:lnTo>
                    <a:pt x="4274726" y="245991"/>
                  </a:lnTo>
                  <a:cubicBezTo>
                    <a:pt x="4274726" y="249280"/>
                    <a:pt x="4273419" y="252434"/>
                    <a:pt x="4271094" y="254760"/>
                  </a:cubicBezTo>
                  <a:cubicBezTo>
                    <a:pt x="4268768" y="257086"/>
                    <a:pt x="4265613" y="258393"/>
                    <a:pt x="4262324" y="258393"/>
                  </a:cubicBezTo>
                  <a:lnTo>
                    <a:pt x="12402" y="258393"/>
                  </a:lnTo>
                  <a:cubicBezTo>
                    <a:pt x="9113" y="258393"/>
                    <a:pt x="5958" y="257086"/>
                    <a:pt x="3632" y="254760"/>
                  </a:cubicBezTo>
                  <a:cubicBezTo>
                    <a:pt x="1307" y="252434"/>
                    <a:pt x="0" y="249280"/>
                    <a:pt x="0" y="245991"/>
                  </a:cubicBezTo>
                  <a:lnTo>
                    <a:pt x="0" y="12402"/>
                  </a:lnTo>
                  <a:cubicBezTo>
                    <a:pt x="0" y="9113"/>
                    <a:pt x="1307" y="5958"/>
                    <a:pt x="3632" y="3632"/>
                  </a:cubicBezTo>
                  <a:cubicBezTo>
                    <a:pt x="5958" y="1307"/>
                    <a:pt x="9113" y="0"/>
                    <a:pt x="12402" y="0"/>
                  </a:cubicBezTo>
                  <a:close/>
                </a:path>
              </a:pathLst>
            </a:custGeom>
            <a:solidFill>
              <a:srgbClr val="8FA4C1"/>
            </a:solidFill>
          </p:spPr>
        </p:sp>
        <p:sp>
          <p:nvSpPr>
            <p:cNvPr name="TextBox 16" id="16"/>
            <p:cNvSpPr txBox="true"/>
            <p:nvPr/>
          </p:nvSpPr>
          <p:spPr>
            <a:xfrm>
              <a:off x="0" y="-38100"/>
              <a:ext cx="4274726" cy="296493"/>
            </a:xfrm>
            <a:prstGeom prst="rect">
              <a:avLst/>
            </a:prstGeom>
          </p:spPr>
          <p:txBody>
            <a:bodyPr anchor="ctr" rtlCol="false" tIns="50800" lIns="50800" bIns="50800" rIns="50800"/>
            <a:lstStyle/>
            <a:p>
              <a:pPr algn="ctr">
                <a:lnSpc>
                  <a:spcPts val="2591"/>
                </a:lnSpc>
              </a:pPr>
            </a:p>
          </p:txBody>
        </p:sp>
      </p:grpSp>
      <p:sp>
        <p:nvSpPr>
          <p:cNvPr name="TextBox 17" id="17"/>
          <p:cNvSpPr txBox="true"/>
          <p:nvPr/>
        </p:nvSpPr>
        <p:spPr>
          <a:xfrm rot="0">
            <a:off x="1357066" y="8524763"/>
            <a:ext cx="4747340" cy="422976"/>
          </a:xfrm>
          <a:prstGeom prst="rect">
            <a:avLst/>
          </a:prstGeom>
        </p:spPr>
        <p:txBody>
          <a:bodyPr anchor="t" rtlCol="false" tIns="0" lIns="0" bIns="0" rIns="0">
            <a:spAutoFit/>
          </a:bodyPr>
          <a:lstStyle/>
          <a:p>
            <a:pPr algn="l">
              <a:lnSpc>
                <a:spcPts val="3461"/>
              </a:lnSpc>
            </a:pPr>
            <a:r>
              <a:rPr lang="en-US" sz="2472">
                <a:solidFill>
                  <a:srgbClr val="FFFFFF"/>
                </a:solidFill>
                <a:latin typeface="Montserrat"/>
                <a:ea typeface="Montserrat"/>
                <a:cs typeface="Montserrat"/>
                <a:sym typeface="Montserrat"/>
              </a:rPr>
              <a:t>www.reallygreatsite.com</a:t>
            </a:r>
          </a:p>
        </p:txBody>
      </p:sp>
      <p:sp>
        <p:nvSpPr>
          <p:cNvPr name="TextBox 18" id="18"/>
          <p:cNvSpPr txBox="true"/>
          <p:nvPr/>
        </p:nvSpPr>
        <p:spPr>
          <a:xfrm rot="0">
            <a:off x="12250520" y="8524763"/>
            <a:ext cx="4747340" cy="422976"/>
          </a:xfrm>
          <a:prstGeom prst="rect">
            <a:avLst/>
          </a:prstGeom>
        </p:spPr>
        <p:txBody>
          <a:bodyPr anchor="t" rtlCol="false" tIns="0" lIns="0" bIns="0" rIns="0">
            <a:spAutoFit/>
          </a:bodyPr>
          <a:lstStyle/>
          <a:p>
            <a:pPr algn="r">
              <a:lnSpc>
                <a:spcPts val="3461"/>
              </a:lnSpc>
            </a:pPr>
            <a:r>
              <a:rPr lang="en-US" sz="2472">
                <a:solidFill>
                  <a:srgbClr val="FFFFFF"/>
                </a:solidFill>
                <a:latin typeface="Montserrat"/>
                <a:ea typeface="Montserrat"/>
                <a:cs typeface="Montserrat"/>
                <a:sym typeface="Montserrat"/>
              </a:rPr>
              <a:t>hello@reallygreatsite.com</a:t>
            </a:r>
          </a:p>
        </p:txBody>
      </p:sp>
      <p:sp>
        <p:nvSpPr>
          <p:cNvPr name="TextBox 19" id="19"/>
          <p:cNvSpPr txBox="true"/>
          <p:nvPr/>
        </p:nvSpPr>
        <p:spPr>
          <a:xfrm rot="0">
            <a:off x="8496029" y="8540152"/>
            <a:ext cx="1274721" cy="422976"/>
          </a:xfrm>
          <a:prstGeom prst="rect">
            <a:avLst/>
          </a:prstGeom>
        </p:spPr>
        <p:txBody>
          <a:bodyPr anchor="t" rtlCol="false" tIns="0" lIns="0" bIns="0" rIns="0">
            <a:spAutoFit/>
          </a:bodyPr>
          <a:lstStyle/>
          <a:p>
            <a:pPr algn="ctr">
              <a:lnSpc>
                <a:spcPts val="3461"/>
              </a:lnSpc>
            </a:pPr>
            <a:r>
              <a:rPr lang="en-US" sz="2472">
                <a:solidFill>
                  <a:srgbClr val="FFFFFF"/>
                </a:solidFill>
                <a:latin typeface="Montserrat"/>
                <a:ea typeface="Montserrat"/>
                <a:cs typeface="Montserrat"/>
                <a:sym typeface="Montserrat"/>
              </a:rPr>
              <a:t>-</a:t>
            </a:r>
          </a:p>
        </p:txBody>
      </p:sp>
      <p:sp>
        <p:nvSpPr>
          <p:cNvPr name="Freeform 20" id="20"/>
          <p:cNvSpPr/>
          <p:nvPr/>
        </p:nvSpPr>
        <p:spPr>
          <a:xfrm flipH="false" flipV="false" rot="0">
            <a:off x="11505249" y="2197912"/>
            <a:ext cx="2373670" cy="2373670"/>
          </a:xfrm>
          <a:custGeom>
            <a:avLst/>
            <a:gdLst/>
            <a:ahLst/>
            <a:cxnLst/>
            <a:rect r="r" b="b" t="t" l="l"/>
            <a:pathLst>
              <a:path h="2373670" w="2373670">
                <a:moveTo>
                  <a:pt x="0" y="0"/>
                </a:moveTo>
                <a:lnTo>
                  <a:pt x="2373670" y="0"/>
                </a:lnTo>
                <a:lnTo>
                  <a:pt x="2373670" y="2373670"/>
                </a:lnTo>
                <a:lnTo>
                  <a:pt x="0" y="2373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4257606" y="4065927"/>
            <a:ext cx="9772788" cy="1048998"/>
          </a:xfrm>
          <a:prstGeom prst="rect">
            <a:avLst/>
          </a:prstGeom>
        </p:spPr>
        <p:txBody>
          <a:bodyPr anchor="t" rtlCol="false" tIns="0" lIns="0" bIns="0" rIns="0">
            <a:spAutoFit/>
          </a:bodyPr>
          <a:lstStyle/>
          <a:p>
            <a:pPr algn="ctr">
              <a:lnSpc>
                <a:spcPts val="7679"/>
              </a:lnSpc>
            </a:pPr>
            <a:r>
              <a:rPr lang="en-US" b="true" sz="8532" spc="-494">
                <a:solidFill>
                  <a:srgbClr val="101B40"/>
                </a:solidFill>
                <a:latin typeface="Montserrat Bold"/>
                <a:ea typeface="Montserrat Bold"/>
                <a:cs typeface="Montserrat Bold"/>
                <a:sym typeface="Montserrat Bold"/>
              </a:rPr>
              <a:t>Business Growth</a:t>
            </a:r>
          </a:p>
        </p:txBody>
      </p:sp>
      <p:sp>
        <p:nvSpPr>
          <p:cNvPr name="TextBox 22" id="22"/>
          <p:cNvSpPr txBox="true"/>
          <p:nvPr/>
        </p:nvSpPr>
        <p:spPr>
          <a:xfrm rot="0">
            <a:off x="5910082" y="2877148"/>
            <a:ext cx="6467837" cy="995379"/>
          </a:xfrm>
          <a:prstGeom prst="rect">
            <a:avLst/>
          </a:prstGeom>
        </p:spPr>
        <p:txBody>
          <a:bodyPr anchor="t" rtlCol="false" tIns="0" lIns="0" bIns="0" rIns="0">
            <a:spAutoFit/>
          </a:bodyPr>
          <a:lstStyle/>
          <a:p>
            <a:pPr algn="ctr">
              <a:lnSpc>
                <a:spcPts val="8136"/>
              </a:lnSpc>
              <a:spcBef>
                <a:spcPct val="0"/>
              </a:spcBef>
            </a:pPr>
            <a:r>
              <a:rPr lang="en-US" sz="5811" spc="-337">
                <a:solidFill>
                  <a:srgbClr val="101B40"/>
                </a:solidFill>
                <a:latin typeface="Montserrat"/>
                <a:ea typeface="Montserrat"/>
                <a:cs typeface="Montserrat"/>
                <a:sym typeface="Montserrat"/>
              </a:rPr>
              <a:t>Embracing AI for</a:t>
            </a:r>
          </a:p>
        </p:txBody>
      </p:sp>
      <p:sp>
        <p:nvSpPr>
          <p:cNvPr name="TextBox 23" id="23"/>
          <p:cNvSpPr txBox="true"/>
          <p:nvPr/>
        </p:nvSpPr>
        <p:spPr>
          <a:xfrm rot="0">
            <a:off x="5206463" y="5321574"/>
            <a:ext cx="7853853" cy="1294257"/>
          </a:xfrm>
          <a:prstGeom prst="rect">
            <a:avLst/>
          </a:prstGeom>
        </p:spPr>
        <p:txBody>
          <a:bodyPr anchor="t" rtlCol="false" tIns="0" lIns="0" bIns="0" rIns="0">
            <a:spAutoFit/>
          </a:bodyPr>
          <a:lstStyle/>
          <a:p>
            <a:pPr algn="ctr">
              <a:lnSpc>
                <a:spcPts val="2604"/>
              </a:lnSpc>
            </a:pPr>
            <a:r>
              <a:rPr lang="en-US" sz="2100" spc="-134">
                <a:solidFill>
                  <a:srgbClr val="000000"/>
                </a:solidFill>
                <a:latin typeface="Montserrat"/>
                <a:ea typeface="Montserrat"/>
                <a:cs typeface="Montserrat"/>
                <a:sym typeface="Montserrat"/>
              </a:rPr>
              <a:t>Artificial Intelligence is not a distant future—it’s the competitive edge of today. Companies that embrace AI thoughtfully and strategically are setting themselves up for sustainable growth, innovation, and leadership in the market.</a:t>
            </a:r>
          </a:p>
        </p:txBody>
      </p:sp>
      <p:grpSp>
        <p:nvGrpSpPr>
          <p:cNvPr name="Group 24" id="24"/>
          <p:cNvGrpSpPr/>
          <p:nvPr/>
        </p:nvGrpSpPr>
        <p:grpSpPr>
          <a:xfrm rot="-5400000">
            <a:off x="210776" y="5585226"/>
            <a:ext cx="3075708" cy="776477"/>
            <a:chOff x="0" y="0"/>
            <a:chExt cx="810063" cy="204504"/>
          </a:xfrm>
        </p:grpSpPr>
        <p:sp>
          <p:nvSpPr>
            <p:cNvPr name="Freeform 25" id="25"/>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6" id="26"/>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7" id="27"/>
          <p:cNvGrpSpPr/>
          <p:nvPr/>
        </p:nvGrpSpPr>
        <p:grpSpPr>
          <a:xfrm rot="-5400000">
            <a:off x="1458033" y="4571582"/>
            <a:ext cx="581194" cy="58119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30" id="30"/>
          <p:cNvGrpSpPr/>
          <p:nvPr/>
        </p:nvGrpSpPr>
        <p:grpSpPr>
          <a:xfrm rot="5400000">
            <a:off x="15100104" y="3188832"/>
            <a:ext cx="3075708" cy="776477"/>
            <a:chOff x="0" y="0"/>
            <a:chExt cx="810063" cy="204504"/>
          </a:xfrm>
        </p:grpSpPr>
        <p:sp>
          <p:nvSpPr>
            <p:cNvPr name="Freeform 31" id="31"/>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32" id="32"/>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33" id="33"/>
          <p:cNvGrpSpPr/>
          <p:nvPr/>
        </p:nvGrpSpPr>
        <p:grpSpPr>
          <a:xfrm rot="5400000">
            <a:off x="16347361" y="4397760"/>
            <a:ext cx="581194" cy="58119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7051333" y="628301"/>
            <a:ext cx="1464022" cy="588932"/>
            <a:chOff x="0" y="0"/>
            <a:chExt cx="385586" cy="155110"/>
          </a:xfrm>
        </p:grpSpPr>
        <p:sp>
          <p:nvSpPr>
            <p:cNvPr name="Freeform 6" id="6"/>
            <p:cNvSpPr/>
            <p:nvPr/>
          </p:nvSpPr>
          <p:spPr>
            <a:xfrm flipH="false" flipV="false" rot="0">
              <a:off x="0" y="0"/>
              <a:ext cx="385586" cy="155110"/>
            </a:xfrm>
            <a:custGeom>
              <a:avLst/>
              <a:gdLst/>
              <a:ahLst/>
              <a:cxnLst/>
              <a:rect r="r" b="b" t="t" l="l"/>
              <a:pathLst>
                <a:path h="155110" w="385586">
                  <a:moveTo>
                    <a:pt x="77555" y="0"/>
                  </a:moveTo>
                  <a:lnTo>
                    <a:pt x="308031" y="0"/>
                  </a:lnTo>
                  <a:cubicBezTo>
                    <a:pt x="350864" y="0"/>
                    <a:pt x="385586" y="34722"/>
                    <a:pt x="385586" y="77555"/>
                  </a:cubicBezTo>
                  <a:lnTo>
                    <a:pt x="385586" y="77555"/>
                  </a:lnTo>
                  <a:cubicBezTo>
                    <a:pt x="385586" y="120387"/>
                    <a:pt x="350864" y="155110"/>
                    <a:pt x="308031"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385586"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9" id="9"/>
          <p:cNvGrpSpPr/>
          <p:nvPr/>
        </p:nvGrpSpPr>
        <p:grpSpPr>
          <a:xfrm rot="0">
            <a:off x="6587784" y="2222524"/>
            <a:ext cx="5879177" cy="6812433"/>
            <a:chOff x="0" y="0"/>
            <a:chExt cx="910838" cy="1055424"/>
          </a:xfrm>
        </p:grpSpPr>
        <p:sp>
          <p:nvSpPr>
            <p:cNvPr name="Freeform 10" id="10"/>
            <p:cNvSpPr/>
            <p:nvPr/>
          </p:nvSpPr>
          <p:spPr>
            <a:xfrm flipH="true" flipV="false" rot="0">
              <a:off x="0" y="0"/>
              <a:ext cx="910838" cy="1055424"/>
            </a:xfrm>
            <a:custGeom>
              <a:avLst/>
              <a:gdLst/>
              <a:ahLst/>
              <a:cxnLst/>
              <a:rect r="r" b="b" t="t" l="l"/>
              <a:pathLst>
                <a:path h="1055424" w="910838">
                  <a:moveTo>
                    <a:pt x="868700" y="0"/>
                  </a:moveTo>
                  <a:lnTo>
                    <a:pt x="42139" y="0"/>
                  </a:lnTo>
                  <a:cubicBezTo>
                    <a:pt x="18866" y="0"/>
                    <a:pt x="0" y="18866"/>
                    <a:pt x="0" y="42139"/>
                  </a:cubicBezTo>
                  <a:lnTo>
                    <a:pt x="0" y="1013285"/>
                  </a:lnTo>
                  <a:cubicBezTo>
                    <a:pt x="0" y="1036558"/>
                    <a:pt x="18866" y="1055424"/>
                    <a:pt x="42139" y="1055424"/>
                  </a:cubicBezTo>
                  <a:lnTo>
                    <a:pt x="868700" y="1055424"/>
                  </a:lnTo>
                  <a:cubicBezTo>
                    <a:pt x="891972" y="1055424"/>
                    <a:pt x="910838" y="1036558"/>
                    <a:pt x="910838" y="1013285"/>
                  </a:cubicBezTo>
                  <a:lnTo>
                    <a:pt x="910838" y="42139"/>
                  </a:lnTo>
                  <a:cubicBezTo>
                    <a:pt x="910838" y="18866"/>
                    <a:pt x="891972" y="0"/>
                    <a:pt x="868700" y="0"/>
                  </a:cubicBezTo>
                  <a:close/>
                </a:path>
              </a:pathLst>
            </a:custGeom>
            <a:blipFill>
              <a:blip r:embed="rId4"/>
              <a:stretch>
                <a:fillRect l="-13444" t="0" r="-60366" b="0"/>
              </a:stretch>
            </a:blipFill>
          </p:spPr>
        </p:sp>
      </p:grpSp>
      <p:grpSp>
        <p:nvGrpSpPr>
          <p:cNvPr name="Group 11" id="11"/>
          <p:cNvGrpSpPr/>
          <p:nvPr/>
        </p:nvGrpSpPr>
        <p:grpSpPr>
          <a:xfrm rot="0">
            <a:off x="4911384" y="6647469"/>
            <a:ext cx="2728557" cy="2387487"/>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1F1F1"/>
            </a:solidFill>
          </p:spPr>
        </p:sp>
        <p:sp>
          <p:nvSpPr>
            <p:cNvPr name="TextBox 13" id="13"/>
            <p:cNvSpPr txBox="true"/>
            <p:nvPr/>
          </p:nvSpPr>
          <p:spPr>
            <a:xfrm>
              <a:off x="127000" y="292100"/>
              <a:ext cx="558800" cy="36830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0">
            <a:off x="11584782" y="2818747"/>
            <a:ext cx="1543050" cy="15430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7" id="17"/>
          <p:cNvGrpSpPr/>
          <p:nvPr/>
        </p:nvGrpSpPr>
        <p:grpSpPr>
          <a:xfrm rot="0">
            <a:off x="12067618" y="3301583"/>
            <a:ext cx="577379" cy="57737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20" id="20"/>
          <p:cNvSpPr/>
          <p:nvPr/>
        </p:nvSpPr>
        <p:spPr>
          <a:xfrm flipH="false" flipV="false" rot="0">
            <a:off x="15098663" y="6647469"/>
            <a:ext cx="2160637" cy="2160637"/>
          </a:xfrm>
          <a:custGeom>
            <a:avLst/>
            <a:gdLst/>
            <a:ahLst/>
            <a:cxnLst/>
            <a:rect r="r" b="b" t="t" l="l"/>
            <a:pathLst>
              <a:path h="2160637" w="2160637">
                <a:moveTo>
                  <a:pt x="0" y="0"/>
                </a:moveTo>
                <a:lnTo>
                  <a:pt x="2160637" y="0"/>
                </a:lnTo>
                <a:lnTo>
                  <a:pt x="2160637" y="2160637"/>
                </a:lnTo>
                <a:lnTo>
                  <a:pt x="0" y="2160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1028700" y="6966187"/>
            <a:ext cx="3380381" cy="2068769"/>
            <a:chOff x="0" y="0"/>
            <a:chExt cx="890306" cy="544861"/>
          </a:xfrm>
        </p:grpSpPr>
        <p:sp>
          <p:nvSpPr>
            <p:cNvPr name="Freeform 22" id="22"/>
            <p:cNvSpPr/>
            <p:nvPr/>
          </p:nvSpPr>
          <p:spPr>
            <a:xfrm flipH="false" flipV="false" rot="0">
              <a:off x="0" y="0"/>
              <a:ext cx="890306" cy="544861"/>
            </a:xfrm>
            <a:custGeom>
              <a:avLst/>
              <a:gdLst/>
              <a:ahLst/>
              <a:cxnLst/>
              <a:rect r="r" b="b" t="t" l="l"/>
              <a:pathLst>
                <a:path h="544861" w="890306">
                  <a:moveTo>
                    <a:pt x="116803" y="0"/>
                  </a:moveTo>
                  <a:lnTo>
                    <a:pt x="773503" y="0"/>
                  </a:lnTo>
                  <a:cubicBezTo>
                    <a:pt x="838012" y="0"/>
                    <a:pt x="890306" y="52294"/>
                    <a:pt x="890306" y="116803"/>
                  </a:cubicBezTo>
                  <a:lnTo>
                    <a:pt x="890306" y="428058"/>
                  </a:lnTo>
                  <a:cubicBezTo>
                    <a:pt x="890306" y="492567"/>
                    <a:pt x="838012" y="544861"/>
                    <a:pt x="773503" y="544861"/>
                  </a:cubicBezTo>
                  <a:lnTo>
                    <a:pt x="116803" y="544861"/>
                  </a:lnTo>
                  <a:cubicBezTo>
                    <a:pt x="52294" y="544861"/>
                    <a:pt x="0" y="492567"/>
                    <a:pt x="0" y="428058"/>
                  </a:cubicBezTo>
                  <a:lnTo>
                    <a:pt x="0" y="116803"/>
                  </a:lnTo>
                  <a:cubicBezTo>
                    <a:pt x="0" y="52294"/>
                    <a:pt x="52294" y="0"/>
                    <a:pt x="116803" y="0"/>
                  </a:cubicBezTo>
                  <a:close/>
                </a:path>
              </a:pathLst>
            </a:custGeom>
            <a:solidFill>
              <a:srgbClr val="DCE2EB"/>
            </a:solidFill>
          </p:spPr>
        </p:sp>
        <p:sp>
          <p:nvSpPr>
            <p:cNvPr name="TextBox 23" id="23"/>
            <p:cNvSpPr txBox="true"/>
            <p:nvPr/>
          </p:nvSpPr>
          <p:spPr>
            <a:xfrm>
              <a:off x="0" y="-38100"/>
              <a:ext cx="890306" cy="582961"/>
            </a:xfrm>
            <a:prstGeom prst="rect">
              <a:avLst/>
            </a:prstGeom>
          </p:spPr>
          <p:txBody>
            <a:bodyPr anchor="ctr" rtlCol="false" tIns="50800" lIns="50800" bIns="50800" rIns="50800"/>
            <a:lstStyle/>
            <a:p>
              <a:pPr algn="ctr">
                <a:lnSpc>
                  <a:spcPts val="2591"/>
                </a:lnSpc>
              </a:pPr>
            </a:p>
          </p:txBody>
        </p:sp>
      </p:grpSp>
      <p:grpSp>
        <p:nvGrpSpPr>
          <p:cNvPr name="Group 24" id="24"/>
          <p:cNvGrpSpPr/>
          <p:nvPr/>
        </p:nvGrpSpPr>
        <p:grpSpPr>
          <a:xfrm rot="0">
            <a:off x="1181100" y="7118587"/>
            <a:ext cx="3075708" cy="776477"/>
            <a:chOff x="0" y="0"/>
            <a:chExt cx="810063" cy="204504"/>
          </a:xfrm>
        </p:grpSpPr>
        <p:sp>
          <p:nvSpPr>
            <p:cNvPr name="Freeform 25" id="25"/>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6" id="26"/>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7" id="27"/>
          <p:cNvGrpSpPr/>
          <p:nvPr/>
        </p:nvGrpSpPr>
        <p:grpSpPr>
          <a:xfrm rot="0">
            <a:off x="3539643" y="7216229"/>
            <a:ext cx="581194" cy="58119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30" id="30"/>
          <p:cNvSpPr/>
          <p:nvPr/>
        </p:nvSpPr>
        <p:spPr>
          <a:xfrm flipH="false" flipV="false" rot="0">
            <a:off x="5203029" y="5226633"/>
            <a:ext cx="2580316" cy="2580316"/>
          </a:xfrm>
          <a:custGeom>
            <a:avLst/>
            <a:gdLst/>
            <a:ahLst/>
            <a:cxnLst/>
            <a:rect r="r" b="b" t="t" l="l"/>
            <a:pathLst>
              <a:path h="2580316" w="2580316">
                <a:moveTo>
                  <a:pt x="0" y="0"/>
                </a:moveTo>
                <a:lnTo>
                  <a:pt x="2580316" y="0"/>
                </a:lnTo>
                <a:lnTo>
                  <a:pt x="2580316" y="2580315"/>
                </a:lnTo>
                <a:lnTo>
                  <a:pt x="0" y="25803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32" id="32"/>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1F1F1"/>
                </a:solidFill>
                <a:latin typeface="Montserrat Bold"/>
                <a:ea typeface="Montserrat Bold"/>
                <a:cs typeface="Montserrat Bold"/>
                <a:sym typeface="Montserrat Bold"/>
              </a:rPr>
              <a:t>ABOUT</a:t>
            </a:r>
          </a:p>
        </p:txBody>
      </p:sp>
      <p:sp>
        <p:nvSpPr>
          <p:cNvPr name="TextBox 33" id="33"/>
          <p:cNvSpPr txBox="true"/>
          <p:nvPr/>
        </p:nvSpPr>
        <p:spPr>
          <a:xfrm rot="0">
            <a:off x="953742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name="TextBox 34" id="34"/>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35" id="35"/>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name="TextBox 36" id="36"/>
          <p:cNvSpPr txBox="true"/>
          <p:nvPr/>
        </p:nvSpPr>
        <p:spPr>
          <a:xfrm rot="0">
            <a:off x="1172104" y="2511963"/>
            <a:ext cx="4296129" cy="1385199"/>
          </a:xfrm>
          <a:prstGeom prst="rect">
            <a:avLst/>
          </a:prstGeom>
        </p:spPr>
        <p:txBody>
          <a:bodyPr anchor="t" rtlCol="false" tIns="0" lIns="0" bIns="0" rIns="0">
            <a:spAutoFit/>
          </a:bodyPr>
          <a:lstStyle/>
          <a:p>
            <a:pPr algn="just">
              <a:lnSpc>
                <a:spcPts val="5474"/>
              </a:lnSpc>
            </a:pPr>
            <a:r>
              <a:rPr lang="en-US" sz="5213" spc="-302">
                <a:solidFill>
                  <a:srgbClr val="101B40"/>
                </a:solidFill>
                <a:latin typeface="Montserrat"/>
                <a:ea typeface="Montserrat"/>
                <a:cs typeface="Montserrat"/>
                <a:sym typeface="Montserrat"/>
              </a:rPr>
              <a:t>How AI is Transforming</a:t>
            </a:r>
          </a:p>
        </p:txBody>
      </p:sp>
      <p:sp>
        <p:nvSpPr>
          <p:cNvPr name="TextBox 37" id="37"/>
          <p:cNvSpPr txBox="true"/>
          <p:nvPr/>
        </p:nvSpPr>
        <p:spPr>
          <a:xfrm rot="0">
            <a:off x="1172104" y="4040641"/>
            <a:ext cx="5103559" cy="1042364"/>
          </a:xfrm>
          <a:prstGeom prst="rect">
            <a:avLst/>
          </a:prstGeom>
        </p:spPr>
        <p:txBody>
          <a:bodyPr anchor="t" rtlCol="false" tIns="0" lIns="0" bIns="0" rIns="0">
            <a:spAutoFit/>
          </a:bodyPr>
          <a:lstStyle/>
          <a:p>
            <a:pPr algn="just">
              <a:lnSpc>
                <a:spcPts val="7679"/>
              </a:lnSpc>
            </a:pPr>
            <a:r>
              <a:rPr lang="en-US" b="true" sz="8532" spc="-494">
                <a:solidFill>
                  <a:srgbClr val="101B40"/>
                </a:solidFill>
                <a:latin typeface="Montserrat Bold"/>
                <a:ea typeface="Montserrat Bold"/>
                <a:cs typeface="Montserrat Bold"/>
                <a:sym typeface="Montserrat Bold"/>
              </a:rPr>
              <a:t>Business</a:t>
            </a:r>
          </a:p>
        </p:txBody>
      </p:sp>
      <p:sp>
        <p:nvSpPr>
          <p:cNvPr name="TextBox 38" id="38"/>
          <p:cNvSpPr txBox="true"/>
          <p:nvPr/>
        </p:nvSpPr>
        <p:spPr>
          <a:xfrm rot="0">
            <a:off x="13442157" y="2331475"/>
            <a:ext cx="3673739" cy="291350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AI technologies like machine learning, natural language processing, and automation are revolutionizing traditional business models. Companies are using AI to analyze big data, predict trends, personalize services, and streamline internal operations.</a:t>
            </a:r>
          </a:p>
        </p:txBody>
      </p:sp>
      <p:sp>
        <p:nvSpPr>
          <p:cNvPr name="TextBox 39" id="39"/>
          <p:cNvSpPr txBox="true"/>
          <p:nvPr/>
        </p:nvSpPr>
        <p:spPr>
          <a:xfrm rot="0">
            <a:off x="1409789" y="8179701"/>
            <a:ext cx="2618330" cy="504465"/>
          </a:xfrm>
          <a:prstGeom prst="rect">
            <a:avLst/>
          </a:prstGeom>
        </p:spPr>
        <p:txBody>
          <a:bodyPr anchor="t" rtlCol="false" tIns="0" lIns="0" bIns="0" rIns="0">
            <a:spAutoFit/>
          </a:bodyPr>
          <a:lstStyle/>
          <a:p>
            <a:pPr algn="just">
              <a:lnSpc>
                <a:spcPts val="1999"/>
              </a:lnSpc>
            </a:pPr>
            <a:r>
              <a:rPr lang="en-US" b="true" sz="1851" spc="-131">
                <a:solidFill>
                  <a:srgbClr val="8FA4C1"/>
                </a:solidFill>
                <a:latin typeface="Montserrat Semi-Bold"/>
                <a:ea typeface="Montserrat Semi-Bold"/>
                <a:cs typeface="Montserrat Semi-Bold"/>
                <a:sym typeface="Montserrat Semi-Bold"/>
              </a:rPr>
              <a:t>CHANGING THE WAY THE WORLD WORKS.</a:t>
            </a:r>
          </a:p>
        </p:txBody>
      </p:sp>
      <p:sp>
        <p:nvSpPr>
          <p:cNvPr name="TextBox 40" id="40"/>
          <p:cNvSpPr txBox="true"/>
          <p:nvPr/>
        </p:nvSpPr>
        <p:spPr>
          <a:xfrm rot="0">
            <a:off x="1445357" y="7327936"/>
            <a:ext cx="2037135" cy="395879"/>
          </a:xfrm>
          <a:prstGeom prst="rect">
            <a:avLst/>
          </a:prstGeom>
        </p:spPr>
        <p:txBody>
          <a:bodyPr anchor="t" rtlCol="false" tIns="0" lIns="0" bIns="0" rIns="0">
            <a:spAutoFit/>
          </a:bodyPr>
          <a:lstStyle/>
          <a:p>
            <a:pPr algn="ctr">
              <a:lnSpc>
                <a:spcPts val="3079"/>
              </a:lnSpc>
            </a:pPr>
            <a:r>
              <a:rPr lang="en-US" b="true" sz="2851" spc="-202">
                <a:solidFill>
                  <a:srgbClr val="8FA4C1"/>
                </a:solidFill>
                <a:latin typeface="Montserrat Bold"/>
                <a:ea typeface="Montserrat Bold"/>
                <a:cs typeface="Montserrat Bold"/>
                <a:sym typeface="Montserrat Bold"/>
              </a:rPr>
              <a:t>Next Slide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9460786" y="628301"/>
            <a:ext cx="1665830" cy="588932"/>
            <a:chOff x="0" y="0"/>
            <a:chExt cx="438737" cy="155110"/>
          </a:xfrm>
        </p:grpSpPr>
        <p:sp>
          <p:nvSpPr>
            <p:cNvPr name="Freeform 6" id="6"/>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9" id="9"/>
          <p:cNvGrpSpPr/>
          <p:nvPr/>
        </p:nvGrpSpPr>
        <p:grpSpPr>
          <a:xfrm rot="0">
            <a:off x="11126616" y="2222524"/>
            <a:ext cx="5879177" cy="6812433"/>
            <a:chOff x="0" y="0"/>
            <a:chExt cx="910838" cy="1055424"/>
          </a:xfrm>
        </p:grpSpPr>
        <p:sp>
          <p:nvSpPr>
            <p:cNvPr name="Freeform 10" id="10"/>
            <p:cNvSpPr/>
            <p:nvPr/>
          </p:nvSpPr>
          <p:spPr>
            <a:xfrm flipH="false" flipV="false" rot="0">
              <a:off x="0" y="0"/>
              <a:ext cx="910838" cy="1055424"/>
            </a:xfrm>
            <a:custGeom>
              <a:avLst/>
              <a:gdLst/>
              <a:ahLst/>
              <a:cxnLst/>
              <a:rect r="r" b="b" t="t" l="l"/>
              <a:pathLst>
                <a:path h="1055424" w="910838">
                  <a:moveTo>
                    <a:pt x="42139" y="0"/>
                  </a:moveTo>
                  <a:lnTo>
                    <a:pt x="868699" y="0"/>
                  </a:lnTo>
                  <a:cubicBezTo>
                    <a:pt x="891972" y="0"/>
                    <a:pt x="910838" y="18866"/>
                    <a:pt x="910838" y="42139"/>
                  </a:cubicBezTo>
                  <a:lnTo>
                    <a:pt x="910838" y="1013285"/>
                  </a:lnTo>
                  <a:cubicBezTo>
                    <a:pt x="910838" y="1036558"/>
                    <a:pt x="891972" y="1055424"/>
                    <a:pt x="868699" y="1055424"/>
                  </a:cubicBezTo>
                  <a:lnTo>
                    <a:pt x="42139" y="1055424"/>
                  </a:lnTo>
                  <a:cubicBezTo>
                    <a:pt x="18866" y="1055424"/>
                    <a:pt x="0" y="1036558"/>
                    <a:pt x="0" y="1013285"/>
                  </a:cubicBezTo>
                  <a:lnTo>
                    <a:pt x="0" y="42139"/>
                  </a:lnTo>
                  <a:cubicBezTo>
                    <a:pt x="0" y="18866"/>
                    <a:pt x="18866" y="0"/>
                    <a:pt x="42139" y="0"/>
                  </a:cubicBezTo>
                  <a:close/>
                </a:path>
              </a:pathLst>
            </a:custGeom>
            <a:blipFill>
              <a:blip r:embed="rId4"/>
              <a:stretch>
                <a:fillRect l="-98652" t="-32685" r="-32114" b="0"/>
              </a:stretch>
            </a:blipFill>
          </p:spPr>
        </p:sp>
      </p:grpSp>
      <p:grpSp>
        <p:nvGrpSpPr>
          <p:cNvPr name="Group 11" id="11"/>
          <p:cNvGrpSpPr/>
          <p:nvPr/>
        </p:nvGrpSpPr>
        <p:grpSpPr>
          <a:xfrm rot="0">
            <a:off x="15492906" y="1840347"/>
            <a:ext cx="1766394" cy="176639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0">
            <a:off x="16045629" y="2393069"/>
            <a:ext cx="660949" cy="66094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7" id="17"/>
          <p:cNvGrpSpPr/>
          <p:nvPr/>
        </p:nvGrpSpPr>
        <p:grpSpPr>
          <a:xfrm rot="0">
            <a:off x="1154833" y="8417555"/>
            <a:ext cx="3075708" cy="776477"/>
            <a:chOff x="0" y="0"/>
            <a:chExt cx="810063" cy="204504"/>
          </a:xfrm>
        </p:grpSpPr>
        <p:sp>
          <p:nvSpPr>
            <p:cNvPr name="Freeform 18" id="18"/>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19" id="19"/>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0" id="20"/>
          <p:cNvGrpSpPr/>
          <p:nvPr/>
        </p:nvGrpSpPr>
        <p:grpSpPr>
          <a:xfrm rot="0">
            <a:off x="3513376" y="8515197"/>
            <a:ext cx="581194" cy="58119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23" id="23"/>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4" id="24"/>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25" id="25"/>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CONTENT</a:t>
            </a:r>
          </a:p>
        </p:txBody>
      </p:sp>
      <p:sp>
        <p:nvSpPr>
          <p:cNvPr name="TextBox 26" id="26"/>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27" id="27"/>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name="TextBox 28" id="28"/>
          <p:cNvSpPr txBox="true"/>
          <p:nvPr/>
        </p:nvSpPr>
        <p:spPr>
          <a:xfrm rot="0">
            <a:off x="1315508" y="2060599"/>
            <a:ext cx="8978193" cy="995379"/>
          </a:xfrm>
          <a:prstGeom prst="rect">
            <a:avLst/>
          </a:prstGeom>
        </p:spPr>
        <p:txBody>
          <a:bodyPr anchor="t" rtlCol="false" tIns="0" lIns="0" bIns="0" rIns="0">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Key Industries Benefiting</a:t>
            </a:r>
          </a:p>
        </p:txBody>
      </p:sp>
      <p:sp>
        <p:nvSpPr>
          <p:cNvPr name="TextBox 29" id="29"/>
          <p:cNvSpPr txBox="true"/>
          <p:nvPr/>
        </p:nvSpPr>
        <p:spPr>
          <a:xfrm rot="0">
            <a:off x="1315508" y="3303627"/>
            <a:ext cx="8183598" cy="2007278"/>
          </a:xfrm>
          <a:prstGeom prst="rect">
            <a:avLst/>
          </a:prstGeom>
        </p:spPr>
        <p:txBody>
          <a:bodyPr anchor="t" rtlCol="false" tIns="0" lIns="0" bIns="0" rIns="0">
            <a:spAutoFit/>
          </a:bodyPr>
          <a:lstStyle/>
          <a:p>
            <a:pPr algn="just">
              <a:lnSpc>
                <a:spcPts val="7679"/>
              </a:lnSpc>
            </a:pPr>
            <a:r>
              <a:rPr lang="en-US" b="true" sz="8532" spc="-494">
                <a:solidFill>
                  <a:srgbClr val="101B40"/>
                </a:solidFill>
                <a:latin typeface="Montserrat Bold"/>
                <a:ea typeface="Montserrat Bold"/>
                <a:cs typeface="Montserrat Bold"/>
                <a:sym typeface="Montserrat Bold"/>
              </a:rPr>
              <a:t>from Artficial Intelligence</a:t>
            </a:r>
          </a:p>
        </p:txBody>
      </p:sp>
      <p:sp>
        <p:nvSpPr>
          <p:cNvPr name="TextBox 30" id="30"/>
          <p:cNvSpPr txBox="true"/>
          <p:nvPr/>
        </p:nvSpPr>
        <p:spPr>
          <a:xfrm rot="0">
            <a:off x="1288746" y="6361298"/>
            <a:ext cx="7448140" cy="161810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Several sectors are leading the adoption of AI, including healthcare, finance, retail, manufacturing, and transportation. Each industry uses AI in unique ways—from diagnosing diseases to optimizing supply chains—drastically improving results and customer satisfaction.</a:t>
            </a:r>
          </a:p>
        </p:txBody>
      </p:sp>
      <p:sp>
        <p:nvSpPr>
          <p:cNvPr name="TextBox 31" id="31"/>
          <p:cNvSpPr txBox="true"/>
          <p:nvPr/>
        </p:nvSpPr>
        <p:spPr>
          <a:xfrm rot="0">
            <a:off x="1288746" y="5765237"/>
            <a:ext cx="7063045" cy="320061"/>
          </a:xfrm>
          <a:prstGeom prst="rect">
            <a:avLst/>
          </a:prstGeom>
        </p:spPr>
        <p:txBody>
          <a:bodyPr anchor="t" rtlCol="false" tIns="0" lIns="0" bIns="0" rIns="0">
            <a:spAutoFit/>
          </a:bodyPr>
          <a:lstStyle/>
          <a:p>
            <a:pPr algn="just">
              <a:lnSpc>
                <a:spcPts val="2431"/>
              </a:lnSpc>
            </a:pPr>
            <a:r>
              <a:rPr lang="en-US" b="true" sz="2251" i="true" spc="-159">
                <a:solidFill>
                  <a:srgbClr val="8FA4C1"/>
                </a:solidFill>
                <a:latin typeface="Montserrat Semi-Bold Italics"/>
                <a:ea typeface="Montserrat Semi-Bold Italics"/>
                <a:cs typeface="Montserrat Semi-Bold Italics"/>
                <a:sym typeface="Montserrat Semi-Bold Italics"/>
              </a:rPr>
              <a:t>LEADING THE FUTURE, ONE INDUSTRY AT A TIME.</a:t>
            </a:r>
          </a:p>
        </p:txBody>
      </p:sp>
      <p:sp>
        <p:nvSpPr>
          <p:cNvPr name="TextBox 32" id="32"/>
          <p:cNvSpPr txBox="true"/>
          <p:nvPr/>
        </p:nvSpPr>
        <p:spPr>
          <a:xfrm rot="0">
            <a:off x="1419090" y="8626905"/>
            <a:ext cx="2037135" cy="395879"/>
          </a:xfrm>
          <a:prstGeom prst="rect">
            <a:avLst/>
          </a:prstGeom>
        </p:spPr>
        <p:txBody>
          <a:bodyPr anchor="t" rtlCol="false" tIns="0" lIns="0" bIns="0" rIns="0">
            <a:spAutoFit/>
          </a:bodyPr>
          <a:lstStyle/>
          <a:p>
            <a:pPr algn="ctr">
              <a:lnSpc>
                <a:spcPts val="3079"/>
              </a:lnSpc>
            </a:pPr>
            <a:r>
              <a:rPr lang="en-US" b="true" sz="2851" spc="-202">
                <a:solidFill>
                  <a:srgbClr val="8FA4C1"/>
                </a:solidFill>
                <a:latin typeface="Montserrat Bold"/>
                <a:ea typeface="Montserrat Bold"/>
                <a:cs typeface="Montserrat Bold"/>
                <a:sym typeface="Montserrat Bold"/>
              </a:rPr>
              <a:t>Next Slide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9460786" y="628301"/>
            <a:ext cx="1665830" cy="588932"/>
            <a:chOff x="0" y="0"/>
            <a:chExt cx="438737" cy="155110"/>
          </a:xfrm>
        </p:grpSpPr>
        <p:sp>
          <p:nvSpPr>
            <p:cNvPr name="Freeform 6" id="6"/>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9" id="9"/>
          <p:cNvGrpSpPr/>
          <p:nvPr/>
        </p:nvGrpSpPr>
        <p:grpSpPr>
          <a:xfrm rot="0">
            <a:off x="-321703" y="0"/>
            <a:ext cx="4264059" cy="10287000"/>
            <a:chOff x="0" y="0"/>
            <a:chExt cx="1123044" cy="2709333"/>
          </a:xfrm>
        </p:grpSpPr>
        <p:sp>
          <p:nvSpPr>
            <p:cNvPr name="Freeform 10" id="10"/>
            <p:cNvSpPr/>
            <p:nvPr/>
          </p:nvSpPr>
          <p:spPr>
            <a:xfrm flipH="false" flipV="false" rot="0">
              <a:off x="0" y="0"/>
              <a:ext cx="1123044" cy="2709333"/>
            </a:xfrm>
            <a:custGeom>
              <a:avLst/>
              <a:gdLst/>
              <a:ahLst/>
              <a:cxnLst/>
              <a:rect r="r" b="b" t="t" l="l"/>
              <a:pathLst>
                <a:path h="2709333" w="1123044">
                  <a:moveTo>
                    <a:pt x="92597" y="0"/>
                  </a:moveTo>
                  <a:lnTo>
                    <a:pt x="1030448" y="0"/>
                  </a:lnTo>
                  <a:cubicBezTo>
                    <a:pt x="1081587" y="0"/>
                    <a:pt x="1123044" y="41457"/>
                    <a:pt x="1123044" y="92597"/>
                  </a:cubicBezTo>
                  <a:lnTo>
                    <a:pt x="1123044" y="2616737"/>
                  </a:lnTo>
                  <a:cubicBezTo>
                    <a:pt x="1123044" y="2667876"/>
                    <a:pt x="1081587" y="2709333"/>
                    <a:pt x="1030448" y="2709333"/>
                  </a:cubicBezTo>
                  <a:lnTo>
                    <a:pt x="92597" y="2709333"/>
                  </a:lnTo>
                  <a:cubicBezTo>
                    <a:pt x="41457" y="2709333"/>
                    <a:pt x="0" y="2667876"/>
                    <a:pt x="0" y="2616737"/>
                  </a:cubicBezTo>
                  <a:lnTo>
                    <a:pt x="0" y="92597"/>
                  </a:lnTo>
                  <a:cubicBezTo>
                    <a:pt x="0" y="41457"/>
                    <a:pt x="41457" y="0"/>
                    <a:pt x="92597" y="0"/>
                  </a:cubicBezTo>
                  <a:close/>
                </a:path>
              </a:pathLst>
            </a:custGeom>
            <a:solidFill>
              <a:srgbClr val="DCE2EB"/>
            </a:solidFill>
          </p:spPr>
        </p:sp>
        <p:sp>
          <p:nvSpPr>
            <p:cNvPr name="TextBox 11" id="11"/>
            <p:cNvSpPr txBox="true"/>
            <p:nvPr/>
          </p:nvSpPr>
          <p:spPr>
            <a:xfrm>
              <a:off x="0" y="-38100"/>
              <a:ext cx="1123044" cy="2747433"/>
            </a:xfrm>
            <a:prstGeom prst="rect">
              <a:avLst/>
            </a:prstGeom>
          </p:spPr>
          <p:txBody>
            <a:bodyPr anchor="ctr" rtlCol="false" tIns="50800" lIns="50800" bIns="50800" rIns="50800"/>
            <a:lstStyle/>
            <a:p>
              <a:pPr algn="ctr">
                <a:lnSpc>
                  <a:spcPts val="2591"/>
                </a:lnSpc>
              </a:pPr>
            </a:p>
          </p:txBody>
        </p:sp>
      </p:grpSp>
      <p:grpSp>
        <p:nvGrpSpPr>
          <p:cNvPr name="Group 12" id="12"/>
          <p:cNvGrpSpPr/>
          <p:nvPr/>
        </p:nvGrpSpPr>
        <p:grpSpPr>
          <a:xfrm rot="0">
            <a:off x="1398523" y="2161933"/>
            <a:ext cx="6968279" cy="6812433"/>
            <a:chOff x="0" y="0"/>
            <a:chExt cx="1079569" cy="1055424"/>
          </a:xfrm>
        </p:grpSpPr>
        <p:sp>
          <p:nvSpPr>
            <p:cNvPr name="Freeform 13" id="13"/>
            <p:cNvSpPr/>
            <p:nvPr/>
          </p:nvSpPr>
          <p:spPr>
            <a:xfrm flipH="false" flipV="false" rot="0">
              <a:off x="0" y="0"/>
              <a:ext cx="1079569" cy="1055424"/>
            </a:xfrm>
            <a:custGeom>
              <a:avLst/>
              <a:gdLst/>
              <a:ahLst/>
              <a:cxnLst/>
              <a:rect r="r" b="b" t="t" l="l"/>
              <a:pathLst>
                <a:path h="1055424" w="1079569">
                  <a:moveTo>
                    <a:pt x="35553" y="0"/>
                  </a:moveTo>
                  <a:lnTo>
                    <a:pt x="1044016" y="0"/>
                  </a:lnTo>
                  <a:cubicBezTo>
                    <a:pt x="1063651" y="0"/>
                    <a:pt x="1079569" y="15918"/>
                    <a:pt x="1079569" y="35553"/>
                  </a:cubicBezTo>
                  <a:lnTo>
                    <a:pt x="1079569" y="1019871"/>
                  </a:lnTo>
                  <a:cubicBezTo>
                    <a:pt x="1079569" y="1029301"/>
                    <a:pt x="1075823" y="1038344"/>
                    <a:pt x="1069156" y="1045011"/>
                  </a:cubicBezTo>
                  <a:cubicBezTo>
                    <a:pt x="1062488" y="1051678"/>
                    <a:pt x="1053445" y="1055424"/>
                    <a:pt x="1044016" y="1055424"/>
                  </a:cubicBezTo>
                  <a:lnTo>
                    <a:pt x="35553" y="1055424"/>
                  </a:lnTo>
                  <a:cubicBezTo>
                    <a:pt x="15918" y="1055424"/>
                    <a:pt x="0" y="1039507"/>
                    <a:pt x="0" y="1019871"/>
                  </a:cubicBezTo>
                  <a:lnTo>
                    <a:pt x="0" y="35553"/>
                  </a:lnTo>
                  <a:cubicBezTo>
                    <a:pt x="0" y="15918"/>
                    <a:pt x="15918" y="0"/>
                    <a:pt x="35553" y="0"/>
                  </a:cubicBezTo>
                  <a:close/>
                </a:path>
              </a:pathLst>
            </a:custGeom>
            <a:blipFill>
              <a:blip r:embed="rId4"/>
              <a:stretch>
                <a:fillRect l="-23322" t="0" r="-23322" b="0"/>
              </a:stretch>
            </a:blipFill>
          </p:spPr>
        </p:sp>
      </p:grpSp>
      <p:grpSp>
        <p:nvGrpSpPr>
          <p:cNvPr name="Group 14" id="14"/>
          <p:cNvGrpSpPr/>
          <p:nvPr/>
        </p:nvGrpSpPr>
        <p:grpSpPr>
          <a:xfrm rot="0">
            <a:off x="6829803" y="1927533"/>
            <a:ext cx="1822999" cy="182299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7" id="17"/>
          <p:cNvGrpSpPr/>
          <p:nvPr/>
        </p:nvGrpSpPr>
        <p:grpSpPr>
          <a:xfrm rot="0">
            <a:off x="7400238" y="2497968"/>
            <a:ext cx="682130" cy="68213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20" id="20"/>
          <p:cNvSpPr/>
          <p:nvPr/>
        </p:nvSpPr>
        <p:spPr>
          <a:xfrm flipH="false" flipV="false" rot="0">
            <a:off x="15887644" y="7886644"/>
            <a:ext cx="1371656" cy="1371656"/>
          </a:xfrm>
          <a:custGeom>
            <a:avLst/>
            <a:gdLst/>
            <a:ahLst/>
            <a:cxnLst/>
            <a:rect r="r" b="b" t="t" l="l"/>
            <a:pathLst>
              <a:path h="1371656" w="1371656">
                <a:moveTo>
                  <a:pt x="0" y="0"/>
                </a:moveTo>
                <a:lnTo>
                  <a:pt x="1371656" y="0"/>
                </a:lnTo>
                <a:lnTo>
                  <a:pt x="1371656" y="1371656"/>
                </a:lnTo>
                <a:lnTo>
                  <a:pt x="0" y="1371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2" id="22"/>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23" id="23"/>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CONTENT</a:t>
            </a:r>
          </a:p>
        </p:txBody>
      </p:sp>
      <p:sp>
        <p:nvSpPr>
          <p:cNvPr name="TextBox 24" id="24"/>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25" id="25"/>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name="TextBox 26" id="26"/>
          <p:cNvSpPr txBox="true"/>
          <p:nvPr/>
        </p:nvSpPr>
        <p:spPr>
          <a:xfrm rot="0">
            <a:off x="9549720" y="2632076"/>
            <a:ext cx="7448140" cy="995379"/>
          </a:xfrm>
          <a:prstGeom prst="rect">
            <a:avLst/>
          </a:prstGeom>
        </p:spPr>
        <p:txBody>
          <a:bodyPr anchor="t" rtlCol="false" tIns="0" lIns="0" bIns="0" rIns="0">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AI and Customer</a:t>
            </a:r>
          </a:p>
        </p:txBody>
      </p:sp>
      <p:sp>
        <p:nvSpPr>
          <p:cNvPr name="TextBox 27" id="27"/>
          <p:cNvSpPr txBox="true"/>
          <p:nvPr/>
        </p:nvSpPr>
        <p:spPr>
          <a:xfrm rot="0">
            <a:off x="9549720" y="3875105"/>
            <a:ext cx="6741273" cy="1042364"/>
          </a:xfrm>
          <a:prstGeom prst="rect">
            <a:avLst/>
          </a:prstGeom>
        </p:spPr>
        <p:txBody>
          <a:bodyPr anchor="t" rtlCol="false" tIns="0" lIns="0" bIns="0" rIns="0">
            <a:spAutoFit/>
          </a:bodyPr>
          <a:lstStyle/>
          <a:p>
            <a:pPr algn="just">
              <a:lnSpc>
                <a:spcPts val="7679"/>
              </a:lnSpc>
            </a:pPr>
            <a:r>
              <a:rPr lang="en-US" b="true" sz="8532" spc="-494">
                <a:solidFill>
                  <a:srgbClr val="101B40"/>
                </a:solidFill>
                <a:latin typeface="Montserrat Bold"/>
                <a:ea typeface="Montserrat Bold"/>
                <a:cs typeface="Montserrat Bold"/>
                <a:sym typeface="Montserrat Bold"/>
              </a:rPr>
              <a:t>Experiences</a:t>
            </a:r>
          </a:p>
        </p:txBody>
      </p:sp>
      <p:sp>
        <p:nvSpPr>
          <p:cNvPr name="TextBox 28" id="28"/>
          <p:cNvSpPr txBox="true"/>
          <p:nvPr/>
        </p:nvSpPr>
        <p:spPr>
          <a:xfrm rot="0">
            <a:off x="9549720" y="5922517"/>
            <a:ext cx="6337924" cy="161810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Businesses are using AI to create more personalized, responsive, and engaging customer experiences. Chatbots, virtual assistants, and recommendation engines are helping brands stay connected to customers 24/7, enhancing loyalty and boosting sales.</a:t>
            </a:r>
          </a:p>
        </p:txBody>
      </p:sp>
      <p:sp>
        <p:nvSpPr>
          <p:cNvPr name="TextBox 29" id="29"/>
          <p:cNvSpPr txBox="true"/>
          <p:nvPr/>
        </p:nvSpPr>
        <p:spPr>
          <a:xfrm rot="0">
            <a:off x="9549720" y="5326456"/>
            <a:ext cx="7063045" cy="320061"/>
          </a:xfrm>
          <a:prstGeom prst="rect">
            <a:avLst/>
          </a:prstGeom>
        </p:spPr>
        <p:txBody>
          <a:bodyPr anchor="t" rtlCol="false" tIns="0" lIns="0" bIns="0" rIns="0">
            <a:spAutoFit/>
          </a:bodyPr>
          <a:lstStyle/>
          <a:p>
            <a:pPr algn="just">
              <a:lnSpc>
                <a:spcPts val="2431"/>
              </a:lnSpc>
            </a:pPr>
            <a:r>
              <a:rPr lang="en-US" b="true" sz="2251" i="true" spc="-159">
                <a:solidFill>
                  <a:srgbClr val="8FA4C1"/>
                </a:solidFill>
                <a:latin typeface="Montserrat Semi-Bold Italics"/>
                <a:ea typeface="Montserrat Semi-Bold Italics"/>
                <a:cs typeface="Montserrat Semi-Bold Italics"/>
                <a:sym typeface="Montserrat Semi-Bold Italics"/>
              </a:rPr>
              <a:t>PERSONALIZATION POWERED BY INTELLIGENCE.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9460786" y="628301"/>
            <a:ext cx="1665830" cy="588932"/>
            <a:chOff x="0" y="0"/>
            <a:chExt cx="438737" cy="155110"/>
          </a:xfrm>
        </p:grpSpPr>
        <p:sp>
          <p:nvSpPr>
            <p:cNvPr name="Freeform 6" id="6"/>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sp>
        <p:nvSpPr>
          <p:cNvPr name="TextBox 9" id="9"/>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0" id="10"/>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1" id="11"/>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CONTENT</a:t>
            </a:r>
          </a:p>
        </p:txBody>
      </p:sp>
      <p:sp>
        <p:nvSpPr>
          <p:cNvPr name="TextBox 12" id="12"/>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13" id="13"/>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grpSp>
        <p:nvGrpSpPr>
          <p:cNvPr name="Group 14" id="14"/>
          <p:cNvGrpSpPr/>
          <p:nvPr/>
        </p:nvGrpSpPr>
        <p:grpSpPr>
          <a:xfrm rot="0">
            <a:off x="0" y="7254052"/>
            <a:ext cx="18288000" cy="3032948"/>
            <a:chOff x="0" y="0"/>
            <a:chExt cx="4816593" cy="798801"/>
          </a:xfrm>
        </p:grpSpPr>
        <p:sp>
          <p:nvSpPr>
            <p:cNvPr name="Freeform 15" id="15"/>
            <p:cNvSpPr/>
            <p:nvPr/>
          </p:nvSpPr>
          <p:spPr>
            <a:xfrm flipH="false" flipV="false" rot="0">
              <a:off x="0" y="0"/>
              <a:ext cx="4816592" cy="798801"/>
            </a:xfrm>
            <a:custGeom>
              <a:avLst/>
              <a:gdLst/>
              <a:ahLst/>
              <a:cxnLst/>
              <a:rect r="r" b="b" t="t" l="l"/>
              <a:pathLst>
                <a:path h="798801" w="4816592">
                  <a:moveTo>
                    <a:pt x="21590" y="0"/>
                  </a:moveTo>
                  <a:lnTo>
                    <a:pt x="4795002" y="0"/>
                  </a:lnTo>
                  <a:cubicBezTo>
                    <a:pt x="4800728" y="0"/>
                    <a:pt x="4806220" y="2275"/>
                    <a:pt x="4810269" y="6324"/>
                  </a:cubicBezTo>
                  <a:cubicBezTo>
                    <a:pt x="4814318" y="10372"/>
                    <a:pt x="4816592" y="15864"/>
                    <a:pt x="4816592" y="21590"/>
                  </a:cubicBezTo>
                  <a:lnTo>
                    <a:pt x="4816592" y="777211"/>
                  </a:lnTo>
                  <a:cubicBezTo>
                    <a:pt x="4816592" y="789135"/>
                    <a:pt x="4806926" y="798801"/>
                    <a:pt x="4795002" y="798801"/>
                  </a:cubicBezTo>
                  <a:lnTo>
                    <a:pt x="21590" y="798801"/>
                  </a:lnTo>
                  <a:cubicBezTo>
                    <a:pt x="15864" y="798801"/>
                    <a:pt x="10372" y="796526"/>
                    <a:pt x="6324" y="792478"/>
                  </a:cubicBezTo>
                  <a:cubicBezTo>
                    <a:pt x="2275" y="788429"/>
                    <a:pt x="0" y="782937"/>
                    <a:pt x="0" y="777211"/>
                  </a:cubicBezTo>
                  <a:lnTo>
                    <a:pt x="0" y="21590"/>
                  </a:lnTo>
                  <a:cubicBezTo>
                    <a:pt x="0" y="9666"/>
                    <a:pt x="9666" y="0"/>
                    <a:pt x="21590" y="0"/>
                  </a:cubicBezTo>
                  <a:close/>
                </a:path>
              </a:pathLst>
            </a:custGeom>
            <a:solidFill>
              <a:srgbClr val="DCE2EB"/>
            </a:solidFill>
          </p:spPr>
        </p:sp>
        <p:sp>
          <p:nvSpPr>
            <p:cNvPr name="TextBox 16" id="16"/>
            <p:cNvSpPr txBox="true"/>
            <p:nvPr/>
          </p:nvSpPr>
          <p:spPr>
            <a:xfrm>
              <a:off x="0" y="-38100"/>
              <a:ext cx="4816593" cy="836901"/>
            </a:xfrm>
            <a:prstGeom prst="rect">
              <a:avLst/>
            </a:prstGeom>
          </p:spPr>
          <p:txBody>
            <a:bodyPr anchor="ctr" rtlCol="false" tIns="50800" lIns="50800" bIns="50800" rIns="50800"/>
            <a:lstStyle/>
            <a:p>
              <a:pPr algn="ctr">
                <a:lnSpc>
                  <a:spcPts val="2591"/>
                </a:lnSpc>
              </a:pPr>
            </a:p>
          </p:txBody>
        </p:sp>
      </p:grpSp>
      <p:sp>
        <p:nvSpPr>
          <p:cNvPr name="TextBox 17" id="17"/>
          <p:cNvSpPr txBox="true"/>
          <p:nvPr/>
        </p:nvSpPr>
        <p:spPr>
          <a:xfrm rot="0">
            <a:off x="1288746" y="2263284"/>
            <a:ext cx="7448140" cy="995379"/>
          </a:xfrm>
          <a:prstGeom prst="rect">
            <a:avLst/>
          </a:prstGeom>
        </p:spPr>
        <p:txBody>
          <a:bodyPr anchor="t" rtlCol="false" tIns="0" lIns="0" bIns="0" rIns="0">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Data: The Fuel</a:t>
            </a:r>
          </a:p>
        </p:txBody>
      </p:sp>
      <p:sp>
        <p:nvSpPr>
          <p:cNvPr name="TextBox 18" id="18"/>
          <p:cNvSpPr txBox="true"/>
          <p:nvPr/>
        </p:nvSpPr>
        <p:spPr>
          <a:xfrm rot="0">
            <a:off x="1288746" y="3506313"/>
            <a:ext cx="6494599" cy="2007278"/>
          </a:xfrm>
          <a:prstGeom prst="rect">
            <a:avLst/>
          </a:prstGeom>
        </p:spPr>
        <p:txBody>
          <a:bodyPr anchor="t" rtlCol="false" tIns="0" lIns="0" bIns="0" rIns="0">
            <a:spAutoFit/>
          </a:bodyPr>
          <a:lstStyle/>
          <a:p>
            <a:pPr algn="just">
              <a:lnSpc>
                <a:spcPts val="7679"/>
              </a:lnSpc>
            </a:pPr>
            <a:r>
              <a:rPr lang="en-US" b="true" sz="8532" spc="-494">
                <a:solidFill>
                  <a:srgbClr val="101B40"/>
                </a:solidFill>
                <a:latin typeface="Montserrat Bold"/>
                <a:ea typeface="Montserrat Bold"/>
                <a:cs typeface="Montserrat Bold"/>
                <a:sym typeface="Montserrat Bold"/>
              </a:rPr>
              <a:t>for Artificial Intelligence  </a:t>
            </a:r>
          </a:p>
        </p:txBody>
      </p:sp>
      <p:sp>
        <p:nvSpPr>
          <p:cNvPr name="Freeform 19" id="19"/>
          <p:cNvSpPr/>
          <p:nvPr/>
        </p:nvSpPr>
        <p:spPr>
          <a:xfrm flipH="false" flipV="false" rot="0">
            <a:off x="10498499" y="1954177"/>
            <a:ext cx="2770529" cy="2770529"/>
          </a:xfrm>
          <a:custGeom>
            <a:avLst/>
            <a:gdLst/>
            <a:ahLst/>
            <a:cxnLst/>
            <a:rect r="r" b="b" t="t" l="l"/>
            <a:pathLst>
              <a:path h="2770529" w="2770529">
                <a:moveTo>
                  <a:pt x="0" y="0"/>
                </a:moveTo>
                <a:lnTo>
                  <a:pt x="2770528" y="0"/>
                </a:lnTo>
                <a:lnTo>
                  <a:pt x="2770528" y="2770529"/>
                </a:lnTo>
                <a:lnTo>
                  <a:pt x="0" y="2770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6829803" y="2377584"/>
            <a:ext cx="6475834" cy="7909416"/>
          </a:xfrm>
          <a:custGeom>
            <a:avLst/>
            <a:gdLst/>
            <a:ahLst/>
            <a:cxnLst/>
            <a:rect r="r" b="b" t="t" l="l"/>
            <a:pathLst>
              <a:path h="7909416" w="6475834">
                <a:moveTo>
                  <a:pt x="0" y="0"/>
                </a:moveTo>
                <a:lnTo>
                  <a:pt x="6475834" y="0"/>
                </a:lnTo>
                <a:lnTo>
                  <a:pt x="6475834" y="7909416"/>
                </a:lnTo>
                <a:lnTo>
                  <a:pt x="0" y="7909416"/>
                </a:lnTo>
                <a:lnTo>
                  <a:pt x="0" y="0"/>
                </a:lnTo>
                <a:close/>
              </a:path>
            </a:pathLst>
          </a:custGeom>
          <a:blipFill>
            <a:blip r:embed="rId6"/>
            <a:stretch>
              <a:fillRect l="0" t="0" r="0" b="0"/>
            </a:stretch>
          </a:blipFill>
        </p:spPr>
      </p:sp>
      <p:grpSp>
        <p:nvGrpSpPr>
          <p:cNvPr name="Group 21" id="21"/>
          <p:cNvGrpSpPr/>
          <p:nvPr/>
        </p:nvGrpSpPr>
        <p:grpSpPr>
          <a:xfrm rot="0">
            <a:off x="1288746" y="6332292"/>
            <a:ext cx="3380381" cy="2257223"/>
            <a:chOff x="0" y="0"/>
            <a:chExt cx="890306" cy="594495"/>
          </a:xfrm>
        </p:grpSpPr>
        <p:sp>
          <p:nvSpPr>
            <p:cNvPr name="Freeform 22" id="22"/>
            <p:cNvSpPr/>
            <p:nvPr/>
          </p:nvSpPr>
          <p:spPr>
            <a:xfrm flipH="false" flipV="false" rot="0">
              <a:off x="0" y="0"/>
              <a:ext cx="890306" cy="594495"/>
            </a:xfrm>
            <a:custGeom>
              <a:avLst/>
              <a:gdLst/>
              <a:ahLst/>
              <a:cxnLst/>
              <a:rect r="r" b="b" t="t" l="l"/>
              <a:pathLst>
                <a:path h="594495" w="890306">
                  <a:moveTo>
                    <a:pt x="116803" y="0"/>
                  </a:moveTo>
                  <a:lnTo>
                    <a:pt x="773503" y="0"/>
                  </a:lnTo>
                  <a:cubicBezTo>
                    <a:pt x="838012" y="0"/>
                    <a:pt x="890306" y="52294"/>
                    <a:pt x="890306" y="116803"/>
                  </a:cubicBezTo>
                  <a:lnTo>
                    <a:pt x="890306" y="477692"/>
                  </a:lnTo>
                  <a:cubicBezTo>
                    <a:pt x="890306" y="542200"/>
                    <a:pt x="838012" y="594495"/>
                    <a:pt x="773503" y="594495"/>
                  </a:cubicBezTo>
                  <a:lnTo>
                    <a:pt x="116803" y="594495"/>
                  </a:lnTo>
                  <a:cubicBezTo>
                    <a:pt x="52294" y="594495"/>
                    <a:pt x="0" y="542200"/>
                    <a:pt x="0" y="477692"/>
                  </a:cubicBezTo>
                  <a:lnTo>
                    <a:pt x="0" y="116803"/>
                  </a:lnTo>
                  <a:cubicBezTo>
                    <a:pt x="0" y="52294"/>
                    <a:pt x="52294" y="0"/>
                    <a:pt x="116803" y="0"/>
                  </a:cubicBezTo>
                  <a:close/>
                </a:path>
              </a:pathLst>
            </a:custGeom>
            <a:solidFill>
              <a:srgbClr val="8FA4C1"/>
            </a:solidFill>
          </p:spPr>
        </p:sp>
        <p:sp>
          <p:nvSpPr>
            <p:cNvPr name="TextBox 23" id="23"/>
            <p:cNvSpPr txBox="true"/>
            <p:nvPr/>
          </p:nvSpPr>
          <p:spPr>
            <a:xfrm>
              <a:off x="0" y="-38100"/>
              <a:ext cx="890306" cy="632595"/>
            </a:xfrm>
            <a:prstGeom prst="rect">
              <a:avLst/>
            </a:prstGeom>
          </p:spPr>
          <p:txBody>
            <a:bodyPr anchor="ctr" rtlCol="false" tIns="50800" lIns="50800" bIns="50800" rIns="50800"/>
            <a:lstStyle/>
            <a:p>
              <a:pPr algn="ctr">
                <a:lnSpc>
                  <a:spcPts val="2591"/>
                </a:lnSpc>
              </a:pPr>
            </a:p>
          </p:txBody>
        </p:sp>
      </p:grpSp>
      <p:grpSp>
        <p:nvGrpSpPr>
          <p:cNvPr name="Group 24" id="24"/>
          <p:cNvGrpSpPr/>
          <p:nvPr/>
        </p:nvGrpSpPr>
        <p:grpSpPr>
          <a:xfrm rot="0">
            <a:off x="1441146" y="6484692"/>
            <a:ext cx="3075708" cy="776477"/>
            <a:chOff x="0" y="0"/>
            <a:chExt cx="810063" cy="204504"/>
          </a:xfrm>
        </p:grpSpPr>
        <p:sp>
          <p:nvSpPr>
            <p:cNvPr name="Freeform 25" id="25"/>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6" id="26"/>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7" id="27"/>
          <p:cNvGrpSpPr/>
          <p:nvPr/>
        </p:nvGrpSpPr>
        <p:grpSpPr>
          <a:xfrm rot="0">
            <a:off x="3799689" y="6582334"/>
            <a:ext cx="581194" cy="58119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30" id="30"/>
          <p:cNvSpPr txBox="true"/>
          <p:nvPr/>
        </p:nvSpPr>
        <p:spPr>
          <a:xfrm rot="0">
            <a:off x="1669835" y="7545806"/>
            <a:ext cx="2618330" cy="752115"/>
          </a:xfrm>
          <a:prstGeom prst="rect">
            <a:avLst/>
          </a:prstGeom>
        </p:spPr>
        <p:txBody>
          <a:bodyPr anchor="t" rtlCol="false" tIns="0" lIns="0" bIns="0" rIns="0">
            <a:spAutoFit/>
          </a:bodyPr>
          <a:lstStyle/>
          <a:p>
            <a:pPr algn="just">
              <a:lnSpc>
                <a:spcPts val="1999"/>
              </a:lnSpc>
            </a:pPr>
            <a:r>
              <a:rPr lang="en-US" b="true" sz="1851" spc="-131">
                <a:solidFill>
                  <a:srgbClr val="F4F4F4"/>
                </a:solidFill>
                <a:latin typeface="Montserrat Semi-Bold"/>
                <a:ea typeface="Montserrat Semi-Bold"/>
                <a:cs typeface="Montserrat Semi-Bold"/>
                <a:sym typeface="Montserrat Semi-Bold"/>
              </a:rPr>
              <a:t>DATA DRIVES DECISIONS—AND DESTINY.</a:t>
            </a:r>
          </a:p>
        </p:txBody>
      </p:sp>
      <p:sp>
        <p:nvSpPr>
          <p:cNvPr name="TextBox 31" id="31"/>
          <p:cNvSpPr txBox="true"/>
          <p:nvPr/>
        </p:nvSpPr>
        <p:spPr>
          <a:xfrm rot="0">
            <a:off x="1705403" y="6694041"/>
            <a:ext cx="2037135" cy="395879"/>
          </a:xfrm>
          <a:prstGeom prst="rect">
            <a:avLst/>
          </a:prstGeom>
        </p:spPr>
        <p:txBody>
          <a:bodyPr anchor="t" rtlCol="false" tIns="0" lIns="0" bIns="0" rIns="0">
            <a:spAutoFit/>
          </a:bodyPr>
          <a:lstStyle/>
          <a:p>
            <a:pPr algn="ctr">
              <a:lnSpc>
                <a:spcPts val="3079"/>
              </a:lnSpc>
            </a:pPr>
            <a:r>
              <a:rPr lang="en-US" b="true" sz="2851" spc="-202">
                <a:solidFill>
                  <a:srgbClr val="8FA4C1"/>
                </a:solidFill>
                <a:latin typeface="Montserrat Bold"/>
                <a:ea typeface="Montserrat Bold"/>
                <a:cs typeface="Montserrat Bold"/>
                <a:sym typeface="Montserrat Bold"/>
              </a:rPr>
              <a:t>Next Slide</a:t>
            </a:r>
          </a:p>
        </p:txBody>
      </p:sp>
      <p:sp>
        <p:nvSpPr>
          <p:cNvPr name="TextBox 32" id="32"/>
          <p:cNvSpPr txBox="true"/>
          <p:nvPr/>
        </p:nvSpPr>
        <p:spPr>
          <a:xfrm rot="0">
            <a:off x="13442157" y="2331475"/>
            <a:ext cx="3673739" cy="291350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AI thrives on data. Companies collect and analyze vast amounts of information to train AI models. Data-driven strategies allow businesses to make smarter decisions, uncover hidden insights, and innovate faster than ever before.</a:t>
            </a:r>
          </a:p>
        </p:txBody>
      </p:sp>
      <p:sp>
        <p:nvSpPr>
          <p:cNvPr name="Freeform 33" id="33"/>
          <p:cNvSpPr/>
          <p:nvPr/>
        </p:nvSpPr>
        <p:spPr>
          <a:xfrm flipH="false" flipV="false" rot="0">
            <a:off x="14955259" y="6173734"/>
            <a:ext cx="2160637" cy="2160637"/>
          </a:xfrm>
          <a:custGeom>
            <a:avLst/>
            <a:gdLst/>
            <a:ahLst/>
            <a:cxnLst/>
            <a:rect r="r" b="b" t="t" l="l"/>
            <a:pathLst>
              <a:path h="2160637" w="2160637">
                <a:moveTo>
                  <a:pt x="0" y="0"/>
                </a:moveTo>
                <a:lnTo>
                  <a:pt x="2160637" y="0"/>
                </a:lnTo>
                <a:lnTo>
                  <a:pt x="2160637" y="2160636"/>
                </a:lnTo>
                <a:lnTo>
                  <a:pt x="0" y="21606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50265" y="341540"/>
            <a:ext cx="17587469" cy="9603920"/>
            <a:chOff x="0" y="0"/>
            <a:chExt cx="4632091" cy="2529427"/>
          </a:xfrm>
        </p:grpSpPr>
        <p:sp>
          <p:nvSpPr>
            <p:cNvPr name="Freeform 3" id="3"/>
            <p:cNvSpPr/>
            <p:nvPr/>
          </p:nvSpPr>
          <p:spPr>
            <a:xfrm flipH="false" flipV="false" rot="0">
              <a:off x="0" y="0"/>
              <a:ext cx="4632091" cy="2529427"/>
            </a:xfrm>
            <a:custGeom>
              <a:avLst/>
              <a:gdLst/>
              <a:ahLst/>
              <a:cxnLst/>
              <a:rect r="r" b="b" t="t" l="l"/>
              <a:pathLst>
                <a:path h="2529427" w="4632091">
                  <a:moveTo>
                    <a:pt x="22450" y="0"/>
                  </a:moveTo>
                  <a:lnTo>
                    <a:pt x="4609641" y="0"/>
                  </a:lnTo>
                  <a:cubicBezTo>
                    <a:pt x="4615595" y="0"/>
                    <a:pt x="4621305" y="2365"/>
                    <a:pt x="4625515" y="6575"/>
                  </a:cubicBezTo>
                  <a:cubicBezTo>
                    <a:pt x="4629725" y="10786"/>
                    <a:pt x="4632091" y="16496"/>
                    <a:pt x="4632091" y="22450"/>
                  </a:cubicBezTo>
                  <a:lnTo>
                    <a:pt x="4632091" y="2506977"/>
                  </a:lnTo>
                  <a:cubicBezTo>
                    <a:pt x="4632091" y="2519376"/>
                    <a:pt x="4622039" y="2529427"/>
                    <a:pt x="4609641" y="2529427"/>
                  </a:cubicBezTo>
                  <a:lnTo>
                    <a:pt x="22450" y="2529427"/>
                  </a:lnTo>
                  <a:cubicBezTo>
                    <a:pt x="10051" y="2529427"/>
                    <a:pt x="0" y="2519376"/>
                    <a:pt x="0" y="2506977"/>
                  </a:cubicBezTo>
                  <a:lnTo>
                    <a:pt x="0" y="22450"/>
                  </a:lnTo>
                  <a:cubicBezTo>
                    <a:pt x="0" y="10051"/>
                    <a:pt x="10051" y="0"/>
                    <a:pt x="22450" y="0"/>
                  </a:cubicBezTo>
                  <a:close/>
                </a:path>
              </a:pathLst>
            </a:custGeom>
            <a:solidFill>
              <a:srgbClr val="DCE2EB"/>
            </a:solidFill>
          </p:spPr>
        </p:sp>
        <p:sp>
          <p:nvSpPr>
            <p:cNvPr name="TextBox 4" id="4"/>
            <p:cNvSpPr txBox="true"/>
            <p:nvPr/>
          </p:nvSpPr>
          <p:spPr>
            <a:xfrm>
              <a:off x="0" y="-38100"/>
              <a:ext cx="4632091" cy="2567527"/>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409081" y="762000"/>
            <a:ext cx="9469839" cy="814592"/>
            <a:chOff x="0" y="0"/>
            <a:chExt cx="2494114" cy="214543"/>
          </a:xfrm>
        </p:grpSpPr>
        <p:sp>
          <p:nvSpPr>
            <p:cNvPr name="Freeform 6" id="6"/>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7" id="7"/>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9460786" y="874830"/>
            <a:ext cx="1665830" cy="588932"/>
            <a:chOff x="0" y="0"/>
            <a:chExt cx="438737" cy="155110"/>
          </a:xfrm>
        </p:grpSpPr>
        <p:sp>
          <p:nvSpPr>
            <p:cNvPr name="Freeform 9" id="9"/>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10" id="10"/>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11" id="11"/>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12" id="12"/>
          <p:cNvGrpSpPr/>
          <p:nvPr/>
        </p:nvGrpSpPr>
        <p:grpSpPr>
          <a:xfrm rot="0">
            <a:off x="16465001" y="8346801"/>
            <a:ext cx="1822999" cy="18229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7035435" y="8917235"/>
            <a:ext cx="682130" cy="6821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8" id="18"/>
          <p:cNvGrpSpPr/>
          <p:nvPr/>
        </p:nvGrpSpPr>
        <p:grpSpPr>
          <a:xfrm rot="0">
            <a:off x="-1014013" y="7723491"/>
            <a:ext cx="2728557" cy="238748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1F1F1"/>
            </a:solidFill>
          </p:spPr>
        </p:sp>
        <p:sp>
          <p:nvSpPr>
            <p:cNvPr name="TextBox 20" id="20"/>
            <p:cNvSpPr txBox="true"/>
            <p:nvPr/>
          </p:nvSpPr>
          <p:spPr>
            <a:xfrm>
              <a:off x="127000" y="292100"/>
              <a:ext cx="558800" cy="368300"/>
            </a:xfrm>
            <a:prstGeom prst="rect">
              <a:avLst/>
            </a:prstGeom>
          </p:spPr>
          <p:txBody>
            <a:bodyPr anchor="ctr" rtlCol="false" tIns="50800" lIns="50800" bIns="50800" rIns="50800"/>
            <a:lstStyle/>
            <a:p>
              <a:pPr algn="ctr">
                <a:lnSpc>
                  <a:spcPts val="2591"/>
                </a:lnSpc>
              </a:pPr>
            </a:p>
          </p:txBody>
        </p:sp>
      </p:grpSp>
      <p:grpSp>
        <p:nvGrpSpPr>
          <p:cNvPr name="Group 21" id="21"/>
          <p:cNvGrpSpPr/>
          <p:nvPr/>
        </p:nvGrpSpPr>
        <p:grpSpPr>
          <a:xfrm rot="0">
            <a:off x="1230046" y="2421605"/>
            <a:ext cx="5879177" cy="3912159"/>
            <a:chOff x="0" y="0"/>
            <a:chExt cx="910838" cy="606096"/>
          </a:xfrm>
        </p:grpSpPr>
        <p:sp>
          <p:nvSpPr>
            <p:cNvPr name="Freeform 22" id="22"/>
            <p:cNvSpPr/>
            <p:nvPr/>
          </p:nvSpPr>
          <p:spPr>
            <a:xfrm flipH="false" flipV="false" rot="0">
              <a:off x="0" y="0"/>
              <a:ext cx="910838" cy="606096"/>
            </a:xfrm>
            <a:custGeom>
              <a:avLst/>
              <a:gdLst/>
              <a:ahLst/>
              <a:cxnLst/>
              <a:rect r="r" b="b" t="t" l="l"/>
              <a:pathLst>
                <a:path h="606096" w="910838">
                  <a:moveTo>
                    <a:pt x="42139" y="0"/>
                  </a:moveTo>
                  <a:lnTo>
                    <a:pt x="868699" y="0"/>
                  </a:lnTo>
                  <a:cubicBezTo>
                    <a:pt x="891972" y="0"/>
                    <a:pt x="910838" y="18866"/>
                    <a:pt x="910838" y="42139"/>
                  </a:cubicBezTo>
                  <a:lnTo>
                    <a:pt x="910838" y="563957"/>
                  </a:lnTo>
                  <a:cubicBezTo>
                    <a:pt x="910838" y="587230"/>
                    <a:pt x="891972" y="606096"/>
                    <a:pt x="868699" y="606096"/>
                  </a:cubicBezTo>
                  <a:lnTo>
                    <a:pt x="42139" y="606096"/>
                  </a:lnTo>
                  <a:cubicBezTo>
                    <a:pt x="18866" y="606096"/>
                    <a:pt x="0" y="587230"/>
                    <a:pt x="0" y="563957"/>
                  </a:cubicBezTo>
                  <a:lnTo>
                    <a:pt x="0" y="42139"/>
                  </a:lnTo>
                  <a:cubicBezTo>
                    <a:pt x="0" y="18866"/>
                    <a:pt x="18866" y="0"/>
                    <a:pt x="42139" y="0"/>
                  </a:cubicBezTo>
                  <a:close/>
                </a:path>
              </a:pathLst>
            </a:custGeom>
            <a:blipFill>
              <a:blip r:embed="rId4"/>
              <a:stretch>
                <a:fillRect l="-9149" t="0" r="-9149" b="0"/>
              </a:stretch>
            </a:blipFill>
          </p:spPr>
        </p:sp>
      </p:grpSp>
      <p:grpSp>
        <p:nvGrpSpPr>
          <p:cNvPr name="Group 23" id="23"/>
          <p:cNvGrpSpPr/>
          <p:nvPr/>
        </p:nvGrpSpPr>
        <p:grpSpPr>
          <a:xfrm rot="0">
            <a:off x="1748630" y="6924666"/>
            <a:ext cx="3380381" cy="2409834"/>
            <a:chOff x="0" y="0"/>
            <a:chExt cx="890306" cy="634689"/>
          </a:xfrm>
        </p:grpSpPr>
        <p:sp>
          <p:nvSpPr>
            <p:cNvPr name="Freeform 24" id="24"/>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name="TextBox 25" id="25"/>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26" id="26"/>
          <p:cNvGrpSpPr/>
          <p:nvPr/>
        </p:nvGrpSpPr>
        <p:grpSpPr>
          <a:xfrm rot="0">
            <a:off x="1901030" y="7077066"/>
            <a:ext cx="3075708" cy="776477"/>
            <a:chOff x="0" y="0"/>
            <a:chExt cx="810063" cy="204504"/>
          </a:xfrm>
        </p:grpSpPr>
        <p:sp>
          <p:nvSpPr>
            <p:cNvPr name="Freeform 27" id="27"/>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8" id="28"/>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9" id="29"/>
          <p:cNvGrpSpPr/>
          <p:nvPr/>
        </p:nvGrpSpPr>
        <p:grpSpPr>
          <a:xfrm rot="0">
            <a:off x="4259572" y="7174707"/>
            <a:ext cx="581194" cy="58119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32" id="32"/>
          <p:cNvGrpSpPr/>
          <p:nvPr/>
        </p:nvGrpSpPr>
        <p:grpSpPr>
          <a:xfrm rot="0">
            <a:off x="7046695" y="6924666"/>
            <a:ext cx="3380381" cy="2409834"/>
            <a:chOff x="0" y="0"/>
            <a:chExt cx="890306" cy="634689"/>
          </a:xfrm>
        </p:grpSpPr>
        <p:sp>
          <p:nvSpPr>
            <p:cNvPr name="Freeform 33" id="33"/>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name="TextBox 34" id="34"/>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35" id="35"/>
          <p:cNvGrpSpPr/>
          <p:nvPr/>
        </p:nvGrpSpPr>
        <p:grpSpPr>
          <a:xfrm rot="0">
            <a:off x="7199095" y="7077066"/>
            <a:ext cx="3075708" cy="776477"/>
            <a:chOff x="0" y="0"/>
            <a:chExt cx="810063" cy="204504"/>
          </a:xfrm>
        </p:grpSpPr>
        <p:sp>
          <p:nvSpPr>
            <p:cNvPr name="Freeform 36" id="36"/>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37" id="37"/>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38" id="38"/>
          <p:cNvGrpSpPr/>
          <p:nvPr/>
        </p:nvGrpSpPr>
        <p:grpSpPr>
          <a:xfrm rot="0">
            <a:off x="9557638" y="7174707"/>
            <a:ext cx="581194" cy="58119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41" id="41"/>
          <p:cNvGrpSpPr/>
          <p:nvPr/>
        </p:nvGrpSpPr>
        <p:grpSpPr>
          <a:xfrm rot="0">
            <a:off x="12344761" y="6924666"/>
            <a:ext cx="3380381" cy="2409834"/>
            <a:chOff x="0" y="0"/>
            <a:chExt cx="890306" cy="634689"/>
          </a:xfrm>
        </p:grpSpPr>
        <p:sp>
          <p:nvSpPr>
            <p:cNvPr name="Freeform 42" id="42"/>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name="TextBox 43" id="43"/>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44" id="44"/>
          <p:cNvGrpSpPr/>
          <p:nvPr/>
        </p:nvGrpSpPr>
        <p:grpSpPr>
          <a:xfrm rot="0">
            <a:off x="12497161" y="7077066"/>
            <a:ext cx="3075708" cy="776477"/>
            <a:chOff x="0" y="0"/>
            <a:chExt cx="810063" cy="204504"/>
          </a:xfrm>
        </p:grpSpPr>
        <p:sp>
          <p:nvSpPr>
            <p:cNvPr name="Freeform 45" id="45"/>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46" id="46"/>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47" id="47"/>
          <p:cNvGrpSpPr/>
          <p:nvPr/>
        </p:nvGrpSpPr>
        <p:grpSpPr>
          <a:xfrm rot="0">
            <a:off x="14855704" y="7174707"/>
            <a:ext cx="581194" cy="581194"/>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49" id="4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50" id="50"/>
          <p:cNvSpPr txBox="true"/>
          <p:nvPr/>
        </p:nvSpPr>
        <p:spPr>
          <a:xfrm rot="0">
            <a:off x="4441856" y="976273"/>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51" id="51"/>
          <p:cNvSpPr txBox="true"/>
          <p:nvPr/>
        </p:nvSpPr>
        <p:spPr>
          <a:xfrm rot="0">
            <a:off x="6829803" y="978486"/>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52" id="52"/>
          <p:cNvSpPr txBox="true"/>
          <p:nvPr/>
        </p:nvSpPr>
        <p:spPr>
          <a:xfrm rot="0">
            <a:off x="9499106" y="978486"/>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CONTENT</a:t>
            </a:r>
          </a:p>
        </p:txBody>
      </p:sp>
      <p:sp>
        <p:nvSpPr>
          <p:cNvPr name="TextBox 53" id="53"/>
          <p:cNvSpPr txBox="true"/>
          <p:nvPr/>
        </p:nvSpPr>
        <p:spPr>
          <a:xfrm rot="0">
            <a:off x="11594836" y="976273"/>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54" id="54"/>
          <p:cNvSpPr txBox="true"/>
          <p:nvPr/>
        </p:nvSpPr>
        <p:spPr>
          <a:xfrm rot="0">
            <a:off x="804572" y="874492"/>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name="TextBox 55" id="55"/>
          <p:cNvSpPr txBox="true"/>
          <p:nvPr/>
        </p:nvSpPr>
        <p:spPr>
          <a:xfrm rot="0">
            <a:off x="7870766" y="4845015"/>
            <a:ext cx="8229559" cy="129425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Businesses are using AI to create more personalized, responsive, and engaging customer experiences. Chatbots, virtual assistants, and recommendation engines are helping brands stay connected to customers 24/7, enhancing loyalty and boosting sales.</a:t>
            </a:r>
          </a:p>
        </p:txBody>
      </p:sp>
      <p:sp>
        <p:nvSpPr>
          <p:cNvPr name="TextBox 56" id="56"/>
          <p:cNvSpPr txBox="true"/>
          <p:nvPr/>
        </p:nvSpPr>
        <p:spPr>
          <a:xfrm rot="0">
            <a:off x="7870766" y="2448944"/>
            <a:ext cx="9164670" cy="954240"/>
          </a:xfrm>
          <a:prstGeom prst="rect">
            <a:avLst/>
          </a:prstGeom>
        </p:spPr>
        <p:txBody>
          <a:bodyPr anchor="t" rtlCol="false" tIns="0" lIns="0" bIns="0" rIns="0">
            <a:spAutoFit/>
          </a:bodyPr>
          <a:lstStyle/>
          <a:p>
            <a:pPr algn="just">
              <a:lnSpc>
                <a:spcPts val="7844"/>
              </a:lnSpc>
              <a:spcBef>
                <a:spcPct val="0"/>
              </a:spcBef>
            </a:pPr>
            <a:r>
              <a:rPr lang="en-US" sz="5603" spc="-324">
                <a:solidFill>
                  <a:srgbClr val="101B40"/>
                </a:solidFill>
                <a:latin typeface="Montserrat"/>
                <a:ea typeface="Montserrat"/>
                <a:cs typeface="Montserrat"/>
                <a:sym typeface="Montserrat"/>
              </a:rPr>
              <a:t>Challenges in Implementing</a:t>
            </a:r>
          </a:p>
        </p:txBody>
      </p:sp>
      <p:sp>
        <p:nvSpPr>
          <p:cNvPr name="TextBox 57" id="57"/>
          <p:cNvSpPr txBox="true"/>
          <p:nvPr/>
        </p:nvSpPr>
        <p:spPr>
          <a:xfrm rot="0">
            <a:off x="7870766" y="3660360"/>
            <a:ext cx="9164670" cy="832230"/>
          </a:xfrm>
          <a:prstGeom prst="rect">
            <a:avLst/>
          </a:prstGeom>
        </p:spPr>
        <p:txBody>
          <a:bodyPr anchor="t" rtlCol="false" tIns="0" lIns="0" bIns="0" rIns="0">
            <a:spAutoFit/>
          </a:bodyPr>
          <a:lstStyle/>
          <a:p>
            <a:pPr algn="just">
              <a:lnSpc>
                <a:spcPts val="6145"/>
              </a:lnSpc>
            </a:pPr>
            <a:r>
              <a:rPr lang="en-US" b="true" sz="6827" spc="-396">
                <a:solidFill>
                  <a:srgbClr val="101B40"/>
                </a:solidFill>
                <a:latin typeface="Montserrat Bold"/>
                <a:ea typeface="Montserrat Bold"/>
                <a:cs typeface="Montserrat Bold"/>
                <a:sym typeface="Montserrat Bold"/>
              </a:rPr>
              <a:t>Artificial Intelligence  </a:t>
            </a:r>
          </a:p>
        </p:txBody>
      </p:sp>
      <p:sp>
        <p:nvSpPr>
          <p:cNvPr name="TextBox 58" id="58"/>
          <p:cNvSpPr txBox="true"/>
          <p:nvPr/>
        </p:nvSpPr>
        <p:spPr>
          <a:xfrm rot="0">
            <a:off x="2129719" y="8203220"/>
            <a:ext cx="2618330" cy="752115"/>
          </a:xfrm>
          <a:prstGeom prst="rect">
            <a:avLst/>
          </a:prstGeom>
        </p:spPr>
        <p:txBody>
          <a:bodyPr anchor="t" rtlCol="false" tIns="0" lIns="0" bIns="0" rIns="0">
            <a:spAutoFit/>
          </a:bodyPr>
          <a:lstStyle/>
          <a:p>
            <a:pPr algn="ctr">
              <a:lnSpc>
                <a:spcPts val="1999"/>
              </a:lnSpc>
            </a:pPr>
            <a:r>
              <a:rPr lang="en-US" b="true" sz="1851" spc="-131">
                <a:solidFill>
                  <a:srgbClr val="F4F4F4"/>
                </a:solidFill>
                <a:latin typeface="Montserrat Semi-Bold"/>
                <a:ea typeface="Montserrat Semi-Bold"/>
                <a:cs typeface="Montserrat Semi-Bold"/>
                <a:sym typeface="Montserrat Semi-Bold"/>
              </a:rPr>
              <a:t>WHEN HANDLING SENSITIVE INFORMATION</a:t>
            </a:r>
          </a:p>
        </p:txBody>
      </p:sp>
      <p:sp>
        <p:nvSpPr>
          <p:cNvPr name="TextBox 59" id="59"/>
          <p:cNvSpPr txBox="true"/>
          <p:nvPr/>
        </p:nvSpPr>
        <p:spPr>
          <a:xfrm rot="0">
            <a:off x="2006254" y="7332430"/>
            <a:ext cx="2243794" cy="267678"/>
          </a:xfrm>
          <a:prstGeom prst="rect">
            <a:avLst/>
          </a:prstGeom>
        </p:spPr>
        <p:txBody>
          <a:bodyPr anchor="t" rtlCol="false" tIns="0" lIns="0" bIns="0" rIns="0">
            <a:spAutoFit/>
          </a:bodyPr>
          <a:lstStyle/>
          <a:p>
            <a:pPr algn="ctr">
              <a:lnSpc>
                <a:spcPts val="2094"/>
              </a:lnSpc>
            </a:pPr>
            <a:r>
              <a:rPr lang="en-US" b="true" sz="1939" spc="-137">
                <a:solidFill>
                  <a:srgbClr val="8FA4C1"/>
                </a:solidFill>
                <a:latin typeface="Montserrat Bold"/>
                <a:ea typeface="Montserrat Bold"/>
                <a:cs typeface="Montserrat Bold"/>
                <a:sym typeface="Montserrat Bold"/>
              </a:rPr>
              <a:t>Data privacy risks</a:t>
            </a:r>
          </a:p>
        </p:txBody>
      </p:sp>
      <p:sp>
        <p:nvSpPr>
          <p:cNvPr name="TextBox 60" id="60"/>
          <p:cNvSpPr txBox="true"/>
          <p:nvPr/>
        </p:nvSpPr>
        <p:spPr>
          <a:xfrm rot="0">
            <a:off x="7701289" y="8165120"/>
            <a:ext cx="2071321" cy="752115"/>
          </a:xfrm>
          <a:prstGeom prst="rect">
            <a:avLst/>
          </a:prstGeom>
        </p:spPr>
        <p:txBody>
          <a:bodyPr anchor="t" rtlCol="false" tIns="0" lIns="0" bIns="0" rIns="0">
            <a:spAutoFit/>
          </a:bodyPr>
          <a:lstStyle/>
          <a:p>
            <a:pPr algn="ctr">
              <a:lnSpc>
                <a:spcPts val="1999"/>
              </a:lnSpc>
            </a:pPr>
            <a:r>
              <a:rPr lang="en-US" b="true" sz="1851" spc="-131">
                <a:solidFill>
                  <a:srgbClr val="F4F4F4"/>
                </a:solidFill>
                <a:latin typeface="Montserrat Semi-Bold"/>
                <a:ea typeface="Montserrat Semi-Bold"/>
                <a:cs typeface="Montserrat Semi-Bold"/>
                <a:sym typeface="Montserrat Semi-Bold"/>
              </a:rPr>
              <a:t>AFFECTING FAIRNESS AND ACCURACY.</a:t>
            </a:r>
          </a:p>
        </p:txBody>
      </p:sp>
      <p:sp>
        <p:nvSpPr>
          <p:cNvPr name="TextBox 61" id="61"/>
          <p:cNvSpPr txBox="true"/>
          <p:nvPr/>
        </p:nvSpPr>
        <p:spPr>
          <a:xfrm rot="0">
            <a:off x="12970025" y="8148633"/>
            <a:ext cx="2129854" cy="752115"/>
          </a:xfrm>
          <a:prstGeom prst="rect">
            <a:avLst/>
          </a:prstGeom>
        </p:spPr>
        <p:txBody>
          <a:bodyPr anchor="t" rtlCol="false" tIns="0" lIns="0" bIns="0" rIns="0">
            <a:spAutoFit/>
          </a:bodyPr>
          <a:lstStyle/>
          <a:p>
            <a:pPr algn="ctr">
              <a:lnSpc>
                <a:spcPts val="1999"/>
              </a:lnSpc>
            </a:pPr>
            <a:r>
              <a:rPr lang="en-US" b="true" sz="1851" spc="-131">
                <a:solidFill>
                  <a:srgbClr val="F4F4F4"/>
                </a:solidFill>
                <a:latin typeface="Montserrat Semi-Bold"/>
                <a:ea typeface="Montserrat Semi-Bold"/>
                <a:cs typeface="Montserrat Semi-Bold"/>
                <a:sym typeface="Montserrat Semi-Bold"/>
              </a:rPr>
              <a:t>FOR DEVELOPMENT AND INTEGRATION.</a:t>
            </a:r>
          </a:p>
        </p:txBody>
      </p:sp>
      <p:sp>
        <p:nvSpPr>
          <p:cNvPr name="TextBox 62" id="62"/>
          <p:cNvSpPr txBox="true"/>
          <p:nvPr/>
        </p:nvSpPr>
        <p:spPr>
          <a:xfrm rot="0">
            <a:off x="7294795" y="7340991"/>
            <a:ext cx="2243794" cy="267678"/>
          </a:xfrm>
          <a:prstGeom prst="rect">
            <a:avLst/>
          </a:prstGeom>
        </p:spPr>
        <p:txBody>
          <a:bodyPr anchor="t" rtlCol="false" tIns="0" lIns="0" bIns="0" rIns="0">
            <a:spAutoFit/>
          </a:bodyPr>
          <a:lstStyle/>
          <a:p>
            <a:pPr algn="ctr">
              <a:lnSpc>
                <a:spcPts val="2094"/>
              </a:lnSpc>
            </a:pPr>
            <a:r>
              <a:rPr lang="en-US" b="true" sz="1939" spc="-137">
                <a:solidFill>
                  <a:srgbClr val="8FA4C1"/>
                </a:solidFill>
                <a:latin typeface="Montserrat Bold"/>
                <a:ea typeface="Montserrat Bold"/>
                <a:cs typeface="Montserrat Bold"/>
                <a:sym typeface="Montserrat Bold"/>
              </a:rPr>
              <a:t>Bias in algorithms</a:t>
            </a:r>
          </a:p>
        </p:txBody>
      </p:sp>
      <p:sp>
        <p:nvSpPr>
          <p:cNvPr name="TextBox 63" id="63"/>
          <p:cNvSpPr txBox="true"/>
          <p:nvPr/>
        </p:nvSpPr>
        <p:spPr>
          <a:xfrm rot="0">
            <a:off x="12725850" y="7332430"/>
            <a:ext cx="2243794" cy="267678"/>
          </a:xfrm>
          <a:prstGeom prst="rect">
            <a:avLst/>
          </a:prstGeom>
        </p:spPr>
        <p:txBody>
          <a:bodyPr anchor="t" rtlCol="false" tIns="0" lIns="0" bIns="0" rIns="0">
            <a:spAutoFit/>
          </a:bodyPr>
          <a:lstStyle/>
          <a:p>
            <a:pPr algn="ctr">
              <a:lnSpc>
                <a:spcPts val="2094"/>
              </a:lnSpc>
            </a:pPr>
            <a:r>
              <a:rPr lang="en-US" b="true" sz="1939" spc="-137">
                <a:solidFill>
                  <a:srgbClr val="8FA4C1"/>
                </a:solidFill>
                <a:latin typeface="Montserrat Bold"/>
                <a:ea typeface="Montserrat Bold"/>
                <a:cs typeface="Montserrat Bold"/>
                <a:sym typeface="Montserrat Bold"/>
              </a:rPr>
              <a:t>High costs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9460786" y="628301"/>
            <a:ext cx="1665830" cy="588932"/>
            <a:chOff x="0" y="0"/>
            <a:chExt cx="438737" cy="155110"/>
          </a:xfrm>
        </p:grpSpPr>
        <p:sp>
          <p:nvSpPr>
            <p:cNvPr name="Freeform 6" id="6"/>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9" id="9"/>
          <p:cNvGrpSpPr/>
          <p:nvPr/>
        </p:nvGrpSpPr>
        <p:grpSpPr>
          <a:xfrm rot="0">
            <a:off x="1230046" y="2282768"/>
            <a:ext cx="15767813" cy="3912159"/>
            <a:chOff x="0" y="0"/>
            <a:chExt cx="2442847" cy="606096"/>
          </a:xfrm>
        </p:grpSpPr>
        <p:sp>
          <p:nvSpPr>
            <p:cNvPr name="Freeform 10" id="10"/>
            <p:cNvSpPr/>
            <p:nvPr/>
          </p:nvSpPr>
          <p:spPr>
            <a:xfrm flipH="false" flipV="false" rot="0">
              <a:off x="0" y="0"/>
              <a:ext cx="2442847" cy="606096"/>
            </a:xfrm>
            <a:custGeom>
              <a:avLst/>
              <a:gdLst/>
              <a:ahLst/>
              <a:cxnLst/>
              <a:rect r="r" b="b" t="t" l="l"/>
              <a:pathLst>
                <a:path h="606096" w="2442847">
                  <a:moveTo>
                    <a:pt x="15712" y="0"/>
                  </a:moveTo>
                  <a:lnTo>
                    <a:pt x="2427135" y="0"/>
                  </a:lnTo>
                  <a:cubicBezTo>
                    <a:pt x="2431302" y="0"/>
                    <a:pt x="2435299" y="1655"/>
                    <a:pt x="2438245" y="4602"/>
                  </a:cubicBezTo>
                  <a:cubicBezTo>
                    <a:pt x="2441192" y="7548"/>
                    <a:pt x="2442847" y="11545"/>
                    <a:pt x="2442847" y="15712"/>
                  </a:cubicBezTo>
                  <a:lnTo>
                    <a:pt x="2442847" y="590384"/>
                  </a:lnTo>
                  <a:cubicBezTo>
                    <a:pt x="2442847" y="594551"/>
                    <a:pt x="2441192" y="598547"/>
                    <a:pt x="2438245" y="601494"/>
                  </a:cubicBezTo>
                  <a:cubicBezTo>
                    <a:pt x="2435299" y="604440"/>
                    <a:pt x="2431302" y="606096"/>
                    <a:pt x="2427135" y="606096"/>
                  </a:cubicBezTo>
                  <a:lnTo>
                    <a:pt x="15712" y="606096"/>
                  </a:lnTo>
                  <a:cubicBezTo>
                    <a:pt x="11545" y="606096"/>
                    <a:pt x="7548" y="604440"/>
                    <a:pt x="4602" y="601494"/>
                  </a:cubicBezTo>
                  <a:cubicBezTo>
                    <a:pt x="1655" y="598547"/>
                    <a:pt x="0" y="594551"/>
                    <a:pt x="0" y="590384"/>
                  </a:cubicBezTo>
                  <a:lnTo>
                    <a:pt x="0" y="15712"/>
                  </a:lnTo>
                  <a:cubicBezTo>
                    <a:pt x="0" y="11545"/>
                    <a:pt x="1655" y="7548"/>
                    <a:pt x="4602" y="4602"/>
                  </a:cubicBezTo>
                  <a:cubicBezTo>
                    <a:pt x="7548" y="1655"/>
                    <a:pt x="11545" y="0"/>
                    <a:pt x="15712" y="0"/>
                  </a:cubicBezTo>
                  <a:close/>
                </a:path>
              </a:pathLst>
            </a:custGeom>
            <a:blipFill>
              <a:blip r:embed="rId4"/>
              <a:stretch>
                <a:fillRect l="0" t="-126972" r="0" b="-41557"/>
              </a:stretch>
            </a:blipFill>
          </p:spPr>
        </p:sp>
      </p:grpSp>
      <p:grpSp>
        <p:nvGrpSpPr>
          <p:cNvPr name="Group 11" id="11"/>
          <p:cNvGrpSpPr/>
          <p:nvPr/>
        </p:nvGrpSpPr>
        <p:grpSpPr>
          <a:xfrm rot="0">
            <a:off x="15824920" y="1823406"/>
            <a:ext cx="1822999" cy="1822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0">
            <a:off x="16395354" y="2393840"/>
            <a:ext cx="682130" cy="68213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7" id="17"/>
          <p:cNvGrpSpPr/>
          <p:nvPr/>
        </p:nvGrpSpPr>
        <p:grpSpPr>
          <a:xfrm rot="0">
            <a:off x="-335578" y="4238848"/>
            <a:ext cx="2235519" cy="1956080"/>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1F1F1"/>
            </a:solidFill>
          </p:spPr>
        </p:sp>
        <p:sp>
          <p:nvSpPr>
            <p:cNvPr name="TextBox 19" id="19"/>
            <p:cNvSpPr txBox="true"/>
            <p:nvPr/>
          </p:nvSpPr>
          <p:spPr>
            <a:xfrm>
              <a:off x="127000" y="292100"/>
              <a:ext cx="558800" cy="368300"/>
            </a:xfrm>
            <a:prstGeom prst="rect">
              <a:avLst/>
            </a:prstGeom>
          </p:spPr>
          <p:txBody>
            <a:bodyPr anchor="ctr" rtlCol="false" tIns="50800" lIns="50800" bIns="50800" rIns="50800"/>
            <a:lstStyle/>
            <a:p>
              <a:pPr algn="ctr">
                <a:lnSpc>
                  <a:spcPts val="2591"/>
                </a:lnSpc>
              </a:pPr>
            </a:p>
          </p:txBody>
        </p:sp>
      </p:grpSp>
      <p:sp>
        <p:nvSpPr>
          <p:cNvPr name="Freeform 20" id="20"/>
          <p:cNvSpPr/>
          <p:nvPr/>
        </p:nvSpPr>
        <p:spPr>
          <a:xfrm flipH="false" flipV="false" rot="0">
            <a:off x="14790912" y="7052375"/>
            <a:ext cx="2160637" cy="2160637"/>
          </a:xfrm>
          <a:custGeom>
            <a:avLst/>
            <a:gdLst/>
            <a:ahLst/>
            <a:cxnLst/>
            <a:rect r="r" b="b" t="t" l="l"/>
            <a:pathLst>
              <a:path h="2160637" w="2160637">
                <a:moveTo>
                  <a:pt x="0" y="0"/>
                </a:moveTo>
                <a:lnTo>
                  <a:pt x="2160637" y="0"/>
                </a:lnTo>
                <a:lnTo>
                  <a:pt x="2160637" y="2160637"/>
                </a:lnTo>
                <a:lnTo>
                  <a:pt x="0" y="2160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2" id="22"/>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23" id="23"/>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CONTENT</a:t>
            </a:r>
          </a:p>
        </p:txBody>
      </p:sp>
      <p:sp>
        <p:nvSpPr>
          <p:cNvPr name="TextBox 24" id="24"/>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25" id="25"/>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name="TextBox 26" id="26"/>
          <p:cNvSpPr txBox="true"/>
          <p:nvPr/>
        </p:nvSpPr>
        <p:spPr>
          <a:xfrm rot="0">
            <a:off x="1276357" y="6858608"/>
            <a:ext cx="5599757" cy="995379"/>
          </a:xfrm>
          <a:prstGeom prst="rect">
            <a:avLst/>
          </a:prstGeom>
        </p:spPr>
        <p:txBody>
          <a:bodyPr anchor="t" rtlCol="false" tIns="0" lIns="0" bIns="0" rIns="0">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AI in Decision-</a:t>
            </a:r>
          </a:p>
        </p:txBody>
      </p:sp>
      <p:sp>
        <p:nvSpPr>
          <p:cNvPr name="TextBox 27" id="27"/>
          <p:cNvSpPr txBox="true"/>
          <p:nvPr/>
        </p:nvSpPr>
        <p:spPr>
          <a:xfrm rot="0">
            <a:off x="1276357" y="8101636"/>
            <a:ext cx="4415751" cy="1042364"/>
          </a:xfrm>
          <a:prstGeom prst="rect">
            <a:avLst/>
          </a:prstGeom>
        </p:spPr>
        <p:txBody>
          <a:bodyPr anchor="t" rtlCol="false" tIns="0" lIns="0" bIns="0" rIns="0">
            <a:spAutoFit/>
          </a:bodyPr>
          <a:lstStyle/>
          <a:p>
            <a:pPr algn="just">
              <a:lnSpc>
                <a:spcPts val="7679"/>
              </a:lnSpc>
            </a:pPr>
            <a:r>
              <a:rPr lang="en-US" b="true" sz="8532" spc="-494">
                <a:solidFill>
                  <a:srgbClr val="101B40"/>
                </a:solidFill>
                <a:latin typeface="Montserrat Bold"/>
                <a:ea typeface="Montserrat Bold"/>
                <a:cs typeface="Montserrat Bold"/>
                <a:sym typeface="Montserrat Bold"/>
              </a:rPr>
              <a:t>Making</a:t>
            </a:r>
          </a:p>
        </p:txBody>
      </p:sp>
      <p:sp>
        <p:nvSpPr>
          <p:cNvPr name="TextBox 28" id="28"/>
          <p:cNvSpPr txBox="true"/>
          <p:nvPr/>
        </p:nvSpPr>
        <p:spPr>
          <a:xfrm rot="0">
            <a:off x="7072548" y="7252202"/>
            <a:ext cx="6337924" cy="161810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AI-powered analytics tools are helping executives and managers make faster, more accurate decisions. Predictive modeling and real-time dashboards are becoming essential in identifying market shifts, customer behaviors, and operational bottlenecks.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9460786" y="628301"/>
            <a:ext cx="1665830" cy="588932"/>
            <a:chOff x="0" y="0"/>
            <a:chExt cx="438737" cy="155110"/>
          </a:xfrm>
        </p:grpSpPr>
        <p:sp>
          <p:nvSpPr>
            <p:cNvPr name="Freeform 6" id="6"/>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sp>
        <p:nvSpPr>
          <p:cNvPr name="TextBox 9" id="9"/>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0" id="10"/>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1" id="11"/>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CONTENT</a:t>
            </a:r>
          </a:p>
        </p:txBody>
      </p:sp>
      <p:sp>
        <p:nvSpPr>
          <p:cNvPr name="TextBox 12" id="12"/>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13" id="13"/>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grpSp>
        <p:nvGrpSpPr>
          <p:cNvPr name="Group 14" id="14"/>
          <p:cNvGrpSpPr/>
          <p:nvPr/>
        </p:nvGrpSpPr>
        <p:grpSpPr>
          <a:xfrm rot="0">
            <a:off x="-942750" y="2337722"/>
            <a:ext cx="7047156" cy="6254075"/>
            <a:chOff x="0" y="0"/>
            <a:chExt cx="1856041" cy="1647164"/>
          </a:xfrm>
        </p:grpSpPr>
        <p:sp>
          <p:nvSpPr>
            <p:cNvPr name="Freeform 15" id="15"/>
            <p:cNvSpPr/>
            <p:nvPr/>
          </p:nvSpPr>
          <p:spPr>
            <a:xfrm flipH="false" flipV="false" rot="0">
              <a:off x="0" y="0"/>
              <a:ext cx="1856041" cy="1647164"/>
            </a:xfrm>
            <a:custGeom>
              <a:avLst/>
              <a:gdLst/>
              <a:ahLst/>
              <a:cxnLst/>
              <a:rect r="r" b="b" t="t" l="l"/>
              <a:pathLst>
                <a:path h="1647164" w="1856041">
                  <a:moveTo>
                    <a:pt x="56028" y="0"/>
                  </a:moveTo>
                  <a:lnTo>
                    <a:pt x="1800013" y="0"/>
                  </a:lnTo>
                  <a:cubicBezTo>
                    <a:pt x="1830957" y="0"/>
                    <a:pt x="1856041" y="25085"/>
                    <a:pt x="1856041" y="56028"/>
                  </a:cubicBezTo>
                  <a:lnTo>
                    <a:pt x="1856041" y="1591136"/>
                  </a:lnTo>
                  <a:cubicBezTo>
                    <a:pt x="1856041" y="1605995"/>
                    <a:pt x="1850138" y="1620246"/>
                    <a:pt x="1839631" y="1630754"/>
                  </a:cubicBezTo>
                  <a:cubicBezTo>
                    <a:pt x="1829124" y="1641261"/>
                    <a:pt x="1814873" y="1647164"/>
                    <a:pt x="1800013" y="1647164"/>
                  </a:cubicBezTo>
                  <a:lnTo>
                    <a:pt x="56028" y="1647164"/>
                  </a:lnTo>
                  <a:cubicBezTo>
                    <a:pt x="41168" y="1647164"/>
                    <a:pt x="26918" y="1641261"/>
                    <a:pt x="16410" y="1630754"/>
                  </a:cubicBezTo>
                  <a:cubicBezTo>
                    <a:pt x="5903" y="1620246"/>
                    <a:pt x="0" y="1605995"/>
                    <a:pt x="0" y="1591136"/>
                  </a:cubicBezTo>
                  <a:lnTo>
                    <a:pt x="0" y="56028"/>
                  </a:lnTo>
                  <a:cubicBezTo>
                    <a:pt x="0" y="41168"/>
                    <a:pt x="5903" y="26918"/>
                    <a:pt x="16410" y="16410"/>
                  </a:cubicBezTo>
                  <a:cubicBezTo>
                    <a:pt x="26918" y="5903"/>
                    <a:pt x="41168" y="0"/>
                    <a:pt x="56028" y="0"/>
                  </a:cubicBezTo>
                  <a:close/>
                </a:path>
              </a:pathLst>
            </a:custGeom>
            <a:solidFill>
              <a:srgbClr val="DCE2EB"/>
            </a:solidFill>
          </p:spPr>
        </p:sp>
        <p:sp>
          <p:nvSpPr>
            <p:cNvPr name="TextBox 16" id="16"/>
            <p:cNvSpPr txBox="true"/>
            <p:nvPr/>
          </p:nvSpPr>
          <p:spPr>
            <a:xfrm>
              <a:off x="0" y="-38100"/>
              <a:ext cx="1856041" cy="1685264"/>
            </a:xfrm>
            <a:prstGeom prst="rect">
              <a:avLst/>
            </a:prstGeom>
          </p:spPr>
          <p:txBody>
            <a:bodyPr anchor="ctr" rtlCol="false" tIns="50800" lIns="50800" bIns="50800" rIns="50800"/>
            <a:lstStyle/>
            <a:p>
              <a:pPr algn="ctr">
                <a:lnSpc>
                  <a:spcPts val="2591"/>
                </a:lnSpc>
              </a:pPr>
            </a:p>
          </p:txBody>
        </p:sp>
      </p:grpSp>
      <p:sp>
        <p:nvSpPr>
          <p:cNvPr name="Freeform 17" id="17"/>
          <p:cNvSpPr/>
          <p:nvPr/>
        </p:nvSpPr>
        <p:spPr>
          <a:xfrm flipH="false" flipV="false" rot="0">
            <a:off x="4938362" y="4063182"/>
            <a:ext cx="2160637" cy="2160637"/>
          </a:xfrm>
          <a:custGeom>
            <a:avLst/>
            <a:gdLst/>
            <a:ahLst/>
            <a:cxnLst/>
            <a:rect r="r" b="b" t="t" l="l"/>
            <a:pathLst>
              <a:path h="2160637" w="2160637">
                <a:moveTo>
                  <a:pt x="0" y="0"/>
                </a:moveTo>
                <a:lnTo>
                  <a:pt x="2160637" y="0"/>
                </a:lnTo>
                <a:lnTo>
                  <a:pt x="2160637" y="2160636"/>
                </a:lnTo>
                <a:lnTo>
                  <a:pt x="0" y="21606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176884" y="3001103"/>
            <a:ext cx="5965328" cy="7285897"/>
          </a:xfrm>
          <a:custGeom>
            <a:avLst/>
            <a:gdLst/>
            <a:ahLst/>
            <a:cxnLst/>
            <a:rect r="r" b="b" t="t" l="l"/>
            <a:pathLst>
              <a:path h="7285897" w="5965328">
                <a:moveTo>
                  <a:pt x="0" y="0"/>
                </a:moveTo>
                <a:lnTo>
                  <a:pt x="5965328" y="0"/>
                </a:lnTo>
                <a:lnTo>
                  <a:pt x="5965328" y="7285897"/>
                </a:lnTo>
                <a:lnTo>
                  <a:pt x="0" y="7285897"/>
                </a:lnTo>
                <a:lnTo>
                  <a:pt x="0" y="0"/>
                </a:lnTo>
                <a:close/>
              </a:path>
            </a:pathLst>
          </a:custGeom>
          <a:blipFill>
            <a:blip r:embed="rId6"/>
            <a:stretch>
              <a:fillRect l="0" t="0" r="0" b="0"/>
            </a:stretch>
          </a:blipFill>
        </p:spPr>
      </p:sp>
      <p:sp>
        <p:nvSpPr>
          <p:cNvPr name="TextBox 19" id="19"/>
          <p:cNvSpPr txBox="true"/>
          <p:nvPr/>
        </p:nvSpPr>
        <p:spPr>
          <a:xfrm rot="0">
            <a:off x="8034598" y="5640912"/>
            <a:ext cx="8229559" cy="129425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The future of AI in business includes hyper-automation, personalized AI agents, AI-driven cybersecurity, and even creative industries powered by generative AI. Companies that stay ahead of these trends will lead the next era of digital transformation.</a:t>
            </a:r>
          </a:p>
        </p:txBody>
      </p:sp>
      <p:sp>
        <p:nvSpPr>
          <p:cNvPr name="TextBox 20" id="20"/>
          <p:cNvSpPr txBox="true"/>
          <p:nvPr/>
        </p:nvSpPr>
        <p:spPr>
          <a:xfrm rot="0">
            <a:off x="8034598" y="2517929"/>
            <a:ext cx="9164670" cy="954240"/>
          </a:xfrm>
          <a:prstGeom prst="rect">
            <a:avLst/>
          </a:prstGeom>
        </p:spPr>
        <p:txBody>
          <a:bodyPr anchor="t" rtlCol="false" tIns="0" lIns="0" bIns="0" rIns="0">
            <a:spAutoFit/>
          </a:bodyPr>
          <a:lstStyle/>
          <a:p>
            <a:pPr algn="just">
              <a:lnSpc>
                <a:spcPts val="7844"/>
              </a:lnSpc>
              <a:spcBef>
                <a:spcPct val="0"/>
              </a:spcBef>
            </a:pPr>
            <a:r>
              <a:rPr lang="en-US" sz="5603" spc="-324">
                <a:solidFill>
                  <a:srgbClr val="101B40"/>
                </a:solidFill>
                <a:latin typeface="Montserrat"/>
                <a:ea typeface="Montserrat"/>
                <a:cs typeface="Montserrat"/>
                <a:sym typeface="Montserrat"/>
              </a:rPr>
              <a:t>Future Trends in AI </a:t>
            </a:r>
          </a:p>
        </p:txBody>
      </p:sp>
      <p:sp>
        <p:nvSpPr>
          <p:cNvPr name="TextBox 21" id="21"/>
          <p:cNvSpPr txBox="true"/>
          <p:nvPr/>
        </p:nvSpPr>
        <p:spPr>
          <a:xfrm rot="0">
            <a:off x="8034598" y="3729344"/>
            <a:ext cx="9388534" cy="832230"/>
          </a:xfrm>
          <a:prstGeom prst="rect">
            <a:avLst/>
          </a:prstGeom>
        </p:spPr>
        <p:txBody>
          <a:bodyPr anchor="t" rtlCol="false" tIns="0" lIns="0" bIns="0" rIns="0">
            <a:spAutoFit/>
          </a:bodyPr>
          <a:lstStyle/>
          <a:p>
            <a:pPr algn="just">
              <a:lnSpc>
                <a:spcPts val="6145"/>
              </a:lnSpc>
            </a:pPr>
            <a:r>
              <a:rPr lang="en-US" b="true" sz="6827" spc="-396">
                <a:solidFill>
                  <a:srgbClr val="101B40"/>
                </a:solidFill>
                <a:latin typeface="Montserrat Bold"/>
                <a:ea typeface="Montserrat Bold"/>
                <a:cs typeface="Montserrat Bold"/>
                <a:sym typeface="Montserrat Bold"/>
              </a:rPr>
              <a:t>Business Applications</a:t>
            </a:r>
          </a:p>
        </p:txBody>
      </p:sp>
      <p:sp>
        <p:nvSpPr>
          <p:cNvPr name="TextBox 22" id="22"/>
          <p:cNvSpPr txBox="true"/>
          <p:nvPr/>
        </p:nvSpPr>
        <p:spPr>
          <a:xfrm rot="0">
            <a:off x="8034598" y="4899448"/>
            <a:ext cx="9127094" cy="406994"/>
          </a:xfrm>
          <a:prstGeom prst="rect">
            <a:avLst/>
          </a:prstGeom>
        </p:spPr>
        <p:txBody>
          <a:bodyPr anchor="t" rtlCol="false" tIns="0" lIns="0" bIns="0" rIns="0">
            <a:spAutoFit/>
          </a:bodyPr>
          <a:lstStyle/>
          <a:p>
            <a:pPr algn="just">
              <a:lnSpc>
                <a:spcPts val="3192"/>
              </a:lnSpc>
            </a:pPr>
            <a:r>
              <a:rPr lang="en-US" b="true" sz="2955" i="true" spc="-209">
                <a:solidFill>
                  <a:srgbClr val="8FA4C1"/>
                </a:solidFill>
                <a:latin typeface="Montserrat Semi-Bold Italics"/>
                <a:ea typeface="Montserrat Semi-Bold Italics"/>
                <a:cs typeface="Montserrat Semi-Bold Italics"/>
                <a:sym typeface="Montserrat Semi-Bold Italics"/>
              </a:rPr>
              <a:t>TOMORROW’S BREAKTHROUGHS START TODAY.</a:t>
            </a:r>
          </a:p>
        </p:txBody>
      </p:sp>
      <p:grpSp>
        <p:nvGrpSpPr>
          <p:cNvPr name="Group 23" id="23"/>
          <p:cNvGrpSpPr/>
          <p:nvPr/>
        </p:nvGrpSpPr>
        <p:grpSpPr>
          <a:xfrm rot="0">
            <a:off x="7991514" y="7549389"/>
            <a:ext cx="3075708" cy="776477"/>
            <a:chOff x="0" y="0"/>
            <a:chExt cx="810063" cy="204504"/>
          </a:xfrm>
        </p:grpSpPr>
        <p:sp>
          <p:nvSpPr>
            <p:cNvPr name="Freeform 24" id="24"/>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5" id="25"/>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6" id="26"/>
          <p:cNvGrpSpPr/>
          <p:nvPr/>
        </p:nvGrpSpPr>
        <p:grpSpPr>
          <a:xfrm rot="0">
            <a:off x="10350057" y="7647030"/>
            <a:ext cx="581194" cy="58119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29" id="29"/>
          <p:cNvSpPr txBox="true"/>
          <p:nvPr/>
        </p:nvSpPr>
        <p:spPr>
          <a:xfrm rot="0">
            <a:off x="8255772" y="7758738"/>
            <a:ext cx="2037135" cy="395879"/>
          </a:xfrm>
          <a:prstGeom prst="rect">
            <a:avLst/>
          </a:prstGeom>
        </p:spPr>
        <p:txBody>
          <a:bodyPr anchor="t" rtlCol="false" tIns="0" lIns="0" bIns="0" rIns="0">
            <a:spAutoFit/>
          </a:bodyPr>
          <a:lstStyle/>
          <a:p>
            <a:pPr algn="ctr">
              <a:lnSpc>
                <a:spcPts val="3079"/>
              </a:lnSpc>
            </a:pPr>
            <a:r>
              <a:rPr lang="en-US" b="true" sz="2851" spc="-202">
                <a:solidFill>
                  <a:srgbClr val="8FA4C1"/>
                </a:solidFill>
                <a:latin typeface="Montserrat Bold"/>
                <a:ea typeface="Montserrat Bold"/>
                <a:cs typeface="Montserrat Bold"/>
                <a:sym typeface="Montserrat Bold"/>
              </a:rPr>
              <a:t>Next Slide</a:t>
            </a:r>
          </a:p>
        </p:txBody>
      </p:sp>
      <p:sp>
        <p:nvSpPr>
          <p:cNvPr name="Freeform 30" id="30"/>
          <p:cNvSpPr/>
          <p:nvPr/>
        </p:nvSpPr>
        <p:spPr>
          <a:xfrm flipH="false" flipV="false" rot="0">
            <a:off x="15702597" y="7720638"/>
            <a:ext cx="1602254" cy="1602254"/>
          </a:xfrm>
          <a:custGeom>
            <a:avLst/>
            <a:gdLst/>
            <a:ahLst/>
            <a:cxnLst/>
            <a:rect r="r" b="b" t="t" l="l"/>
            <a:pathLst>
              <a:path h="1602254" w="1602254">
                <a:moveTo>
                  <a:pt x="0" y="0"/>
                </a:moveTo>
                <a:lnTo>
                  <a:pt x="1602254" y="0"/>
                </a:lnTo>
                <a:lnTo>
                  <a:pt x="1602254" y="1602254"/>
                </a:lnTo>
                <a:lnTo>
                  <a:pt x="0" y="16022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9460786" y="628301"/>
            <a:ext cx="1665830" cy="588932"/>
            <a:chOff x="0" y="0"/>
            <a:chExt cx="438737" cy="155110"/>
          </a:xfrm>
        </p:grpSpPr>
        <p:sp>
          <p:nvSpPr>
            <p:cNvPr name="Freeform 6" id="6"/>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sp>
        <p:nvSpPr>
          <p:cNvPr name="TextBox 9" id="9"/>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0" id="10"/>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1" id="11"/>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CONTENT</a:t>
            </a:r>
          </a:p>
        </p:txBody>
      </p:sp>
      <p:sp>
        <p:nvSpPr>
          <p:cNvPr name="TextBox 12" id="12"/>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13" id="13"/>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grpSp>
        <p:nvGrpSpPr>
          <p:cNvPr name="Group 14" id="14"/>
          <p:cNvGrpSpPr/>
          <p:nvPr/>
        </p:nvGrpSpPr>
        <p:grpSpPr>
          <a:xfrm rot="0">
            <a:off x="350265" y="1980846"/>
            <a:ext cx="17587469" cy="4107425"/>
            <a:chOff x="0" y="0"/>
            <a:chExt cx="4632091" cy="1081791"/>
          </a:xfrm>
        </p:grpSpPr>
        <p:sp>
          <p:nvSpPr>
            <p:cNvPr name="Freeform 15" id="15"/>
            <p:cNvSpPr/>
            <p:nvPr/>
          </p:nvSpPr>
          <p:spPr>
            <a:xfrm flipH="false" flipV="false" rot="0">
              <a:off x="0" y="0"/>
              <a:ext cx="4632091" cy="1081791"/>
            </a:xfrm>
            <a:custGeom>
              <a:avLst/>
              <a:gdLst/>
              <a:ahLst/>
              <a:cxnLst/>
              <a:rect r="r" b="b" t="t" l="l"/>
              <a:pathLst>
                <a:path h="1081791" w="4632091">
                  <a:moveTo>
                    <a:pt x="22450" y="0"/>
                  </a:moveTo>
                  <a:lnTo>
                    <a:pt x="4609641" y="0"/>
                  </a:lnTo>
                  <a:cubicBezTo>
                    <a:pt x="4615595" y="0"/>
                    <a:pt x="4621305" y="2365"/>
                    <a:pt x="4625515" y="6575"/>
                  </a:cubicBezTo>
                  <a:cubicBezTo>
                    <a:pt x="4629725" y="10786"/>
                    <a:pt x="4632091" y="16496"/>
                    <a:pt x="4632091" y="22450"/>
                  </a:cubicBezTo>
                  <a:lnTo>
                    <a:pt x="4632091" y="1059341"/>
                  </a:lnTo>
                  <a:cubicBezTo>
                    <a:pt x="4632091" y="1071740"/>
                    <a:pt x="4622039" y="1081791"/>
                    <a:pt x="4609641" y="1081791"/>
                  </a:cubicBezTo>
                  <a:lnTo>
                    <a:pt x="22450" y="1081791"/>
                  </a:lnTo>
                  <a:cubicBezTo>
                    <a:pt x="10051" y="1081791"/>
                    <a:pt x="0" y="1071740"/>
                    <a:pt x="0" y="1059341"/>
                  </a:cubicBezTo>
                  <a:lnTo>
                    <a:pt x="0" y="22450"/>
                  </a:lnTo>
                  <a:cubicBezTo>
                    <a:pt x="0" y="10051"/>
                    <a:pt x="10051" y="0"/>
                    <a:pt x="22450" y="0"/>
                  </a:cubicBezTo>
                  <a:close/>
                </a:path>
              </a:pathLst>
            </a:custGeom>
            <a:solidFill>
              <a:srgbClr val="DCE2EB"/>
            </a:solidFill>
          </p:spPr>
        </p:sp>
        <p:sp>
          <p:nvSpPr>
            <p:cNvPr name="TextBox 16" id="16"/>
            <p:cNvSpPr txBox="true"/>
            <p:nvPr/>
          </p:nvSpPr>
          <p:spPr>
            <a:xfrm>
              <a:off x="0" y="-38100"/>
              <a:ext cx="4632091" cy="1119891"/>
            </a:xfrm>
            <a:prstGeom prst="rect">
              <a:avLst/>
            </a:prstGeom>
          </p:spPr>
          <p:txBody>
            <a:bodyPr anchor="ctr" rtlCol="false" tIns="50800" lIns="50800" bIns="50800" rIns="50800"/>
            <a:lstStyle/>
            <a:p>
              <a:pPr algn="ctr">
                <a:lnSpc>
                  <a:spcPts val="2591"/>
                </a:lnSpc>
              </a:pPr>
            </a:p>
          </p:txBody>
        </p:sp>
      </p:grpSp>
      <p:sp>
        <p:nvSpPr>
          <p:cNvPr name="Freeform 17" id="17"/>
          <p:cNvSpPr/>
          <p:nvPr/>
        </p:nvSpPr>
        <p:spPr>
          <a:xfrm flipH="true" flipV="false" rot="0">
            <a:off x="12162302" y="1121175"/>
            <a:ext cx="4574117" cy="9480035"/>
          </a:xfrm>
          <a:custGeom>
            <a:avLst/>
            <a:gdLst/>
            <a:ahLst/>
            <a:cxnLst/>
            <a:rect r="r" b="b" t="t" l="l"/>
            <a:pathLst>
              <a:path h="9480035" w="4574117">
                <a:moveTo>
                  <a:pt x="4574117" y="0"/>
                </a:moveTo>
                <a:lnTo>
                  <a:pt x="0" y="0"/>
                </a:lnTo>
                <a:lnTo>
                  <a:pt x="0" y="9480035"/>
                </a:lnTo>
                <a:lnTo>
                  <a:pt x="4574117" y="9480035"/>
                </a:lnTo>
                <a:lnTo>
                  <a:pt x="4574117" y="0"/>
                </a:lnTo>
                <a:close/>
              </a:path>
            </a:pathLst>
          </a:custGeom>
          <a:blipFill>
            <a:blip r:embed="rId4"/>
            <a:stretch>
              <a:fillRect l="0" t="0" r="0" b="0"/>
            </a:stretch>
          </a:blipFill>
        </p:spPr>
      </p:sp>
      <p:sp>
        <p:nvSpPr>
          <p:cNvPr name="TextBox 18" id="18"/>
          <p:cNvSpPr txBox="true"/>
          <p:nvPr/>
        </p:nvSpPr>
        <p:spPr>
          <a:xfrm rot="0">
            <a:off x="1288746" y="2818252"/>
            <a:ext cx="7448140" cy="995379"/>
          </a:xfrm>
          <a:prstGeom prst="rect">
            <a:avLst/>
          </a:prstGeom>
        </p:spPr>
        <p:txBody>
          <a:bodyPr anchor="t" rtlCol="false" tIns="0" lIns="0" bIns="0" rIns="0">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Building a Business</a:t>
            </a:r>
          </a:p>
        </p:txBody>
      </p:sp>
      <p:sp>
        <p:nvSpPr>
          <p:cNvPr name="TextBox 19" id="19"/>
          <p:cNvSpPr txBox="true"/>
          <p:nvPr/>
        </p:nvSpPr>
        <p:spPr>
          <a:xfrm rot="0">
            <a:off x="1288746" y="4094201"/>
            <a:ext cx="6494599" cy="1042364"/>
          </a:xfrm>
          <a:prstGeom prst="rect">
            <a:avLst/>
          </a:prstGeom>
        </p:spPr>
        <p:txBody>
          <a:bodyPr anchor="t" rtlCol="false" tIns="0" lIns="0" bIns="0" rIns="0">
            <a:spAutoFit/>
          </a:bodyPr>
          <a:lstStyle/>
          <a:p>
            <a:pPr algn="just">
              <a:lnSpc>
                <a:spcPts val="7679"/>
              </a:lnSpc>
            </a:pPr>
            <a:r>
              <a:rPr lang="en-US" b="true" sz="8532" spc="-494">
                <a:solidFill>
                  <a:srgbClr val="101B40"/>
                </a:solidFill>
                <a:latin typeface="Montserrat Bold"/>
                <a:ea typeface="Montserrat Bold"/>
                <a:cs typeface="Montserrat Bold"/>
                <a:sym typeface="Montserrat Bold"/>
              </a:rPr>
              <a:t>AI Strategy</a:t>
            </a:r>
          </a:p>
        </p:txBody>
      </p:sp>
      <p:sp>
        <p:nvSpPr>
          <p:cNvPr name="Freeform 20" id="20"/>
          <p:cNvSpPr/>
          <p:nvPr/>
        </p:nvSpPr>
        <p:spPr>
          <a:xfrm flipH="false" flipV="false" rot="0">
            <a:off x="15887644" y="7886644"/>
            <a:ext cx="1371656" cy="1371656"/>
          </a:xfrm>
          <a:custGeom>
            <a:avLst/>
            <a:gdLst/>
            <a:ahLst/>
            <a:cxnLst/>
            <a:rect r="r" b="b" t="t" l="l"/>
            <a:pathLst>
              <a:path h="1371656" w="1371656">
                <a:moveTo>
                  <a:pt x="0" y="0"/>
                </a:moveTo>
                <a:lnTo>
                  <a:pt x="1371656" y="0"/>
                </a:lnTo>
                <a:lnTo>
                  <a:pt x="1371656" y="1371656"/>
                </a:lnTo>
                <a:lnTo>
                  <a:pt x="0" y="1371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8587559" y="2649294"/>
            <a:ext cx="2770529" cy="2770529"/>
          </a:xfrm>
          <a:custGeom>
            <a:avLst/>
            <a:gdLst/>
            <a:ahLst/>
            <a:cxnLst/>
            <a:rect r="r" b="b" t="t" l="l"/>
            <a:pathLst>
              <a:path h="2770529" w="2770529">
                <a:moveTo>
                  <a:pt x="0" y="0"/>
                </a:moveTo>
                <a:lnTo>
                  <a:pt x="2770529" y="0"/>
                </a:lnTo>
                <a:lnTo>
                  <a:pt x="2770529" y="2770528"/>
                </a:lnTo>
                <a:lnTo>
                  <a:pt x="0" y="2770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6123456" y="7316995"/>
            <a:ext cx="6842940" cy="129425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To succeed with AI, businesses must develop a clear strategy. This includes identifying specific goals, investing in the right talent and tools, ensuring ethical practices, and continuously adapting to technological advances.</a:t>
            </a:r>
          </a:p>
        </p:txBody>
      </p:sp>
      <p:grpSp>
        <p:nvGrpSpPr>
          <p:cNvPr name="Group 23" id="23"/>
          <p:cNvGrpSpPr/>
          <p:nvPr/>
        </p:nvGrpSpPr>
        <p:grpSpPr>
          <a:xfrm rot="0">
            <a:off x="1061475" y="6878845"/>
            <a:ext cx="4211656" cy="2257223"/>
            <a:chOff x="0" y="0"/>
            <a:chExt cx="1109243" cy="594495"/>
          </a:xfrm>
        </p:grpSpPr>
        <p:sp>
          <p:nvSpPr>
            <p:cNvPr name="Freeform 24" id="24"/>
            <p:cNvSpPr/>
            <p:nvPr/>
          </p:nvSpPr>
          <p:spPr>
            <a:xfrm flipH="false" flipV="false" rot="0">
              <a:off x="0" y="0"/>
              <a:ext cx="1109243" cy="594495"/>
            </a:xfrm>
            <a:custGeom>
              <a:avLst/>
              <a:gdLst/>
              <a:ahLst/>
              <a:cxnLst/>
              <a:rect r="r" b="b" t="t" l="l"/>
              <a:pathLst>
                <a:path h="594495" w="1109243">
                  <a:moveTo>
                    <a:pt x="93749" y="0"/>
                  </a:moveTo>
                  <a:lnTo>
                    <a:pt x="1015494" y="0"/>
                  </a:lnTo>
                  <a:cubicBezTo>
                    <a:pt x="1067270" y="0"/>
                    <a:pt x="1109243" y="41973"/>
                    <a:pt x="1109243" y="93749"/>
                  </a:cubicBezTo>
                  <a:lnTo>
                    <a:pt x="1109243" y="500746"/>
                  </a:lnTo>
                  <a:cubicBezTo>
                    <a:pt x="1109243" y="525610"/>
                    <a:pt x="1099366" y="549455"/>
                    <a:pt x="1081784" y="567036"/>
                  </a:cubicBezTo>
                  <a:cubicBezTo>
                    <a:pt x="1064203" y="584618"/>
                    <a:pt x="1040358" y="594495"/>
                    <a:pt x="1015494" y="594495"/>
                  </a:cubicBezTo>
                  <a:lnTo>
                    <a:pt x="93749" y="594495"/>
                  </a:lnTo>
                  <a:cubicBezTo>
                    <a:pt x="68885" y="594495"/>
                    <a:pt x="45040" y="584618"/>
                    <a:pt x="27458" y="567036"/>
                  </a:cubicBezTo>
                  <a:cubicBezTo>
                    <a:pt x="9877" y="549455"/>
                    <a:pt x="0" y="525610"/>
                    <a:pt x="0" y="500746"/>
                  </a:cubicBezTo>
                  <a:lnTo>
                    <a:pt x="0" y="93749"/>
                  </a:lnTo>
                  <a:cubicBezTo>
                    <a:pt x="0" y="68885"/>
                    <a:pt x="9877" y="45040"/>
                    <a:pt x="27458" y="27458"/>
                  </a:cubicBezTo>
                  <a:cubicBezTo>
                    <a:pt x="45040" y="9877"/>
                    <a:pt x="68885" y="0"/>
                    <a:pt x="93749" y="0"/>
                  </a:cubicBezTo>
                  <a:close/>
                </a:path>
              </a:pathLst>
            </a:custGeom>
            <a:solidFill>
              <a:srgbClr val="8FA4C1"/>
            </a:solidFill>
          </p:spPr>
        </p:sp>
        <p:sp>
          <p:nvSpPr>
            <p:cNvPr name="TextBox 25" id="25"/>
            <p:cNvSpPr txBox="true"/>
            <p:nvPr/>
          </p:nvSpPr>
          <p:spPr>
            <a:xfrm>
              <a:off x="0" y="-38100"/>
              <a:ext cx="1109243" cy="632595"/>
            </a:xfrm>
            <a:prstGeom prst="rect">
              <a:avLst/>
            </a:prstGeom>
          </p:spPr>
          <p:txBody>
            <a:bodyPr anchor="ctr" rtlCol="false" tIns="50800" lIns="50800" bIns="50800" rIns="50800"/>
            <a:lstStyle/>
            <a:p>
              <a:pPr algn="ctr">
                <a:lnSpc>
                  <a:spcPts val="2591"/>
                </a:lnSpc>
              </a:pPr>
            </a:p>
          </p:txBody>
        </p:sp>
      </p:grpSp>
      <p:grpSp>
        <p:nvGrpSpPr>
          <p:cNvPr name="Group 26" id="26"/>
          <p:cNvGrpSpPr/>
          <p:nvPr/>
        </p:nvGrpSpPr>
        <p:grpSpPr>
          <a:xfrm rot="0">
            <a:off x="1213875" y="7031245"/>
            <a:ext cx="3894953" cy="776477"/>
            <a:chOff x="0" y="0"/>
            <a:chExt cx="1025831" cy="204504"/>
          </a:xfrm>
        </p:grpSpPr>
        <p:sp>
          <p:nvSpPr>
            <p:cNvPr name="Freeform 27" id="27"/>
            <p:cNvSpPr/>
            <p:nvPr/>
          </p:nvSpPr>
          <p:spPr>
            <a:xfrm flipH="false" flipV="false" rot="0">
              <a:off x="0" y="0"/>
              <a:ext cx="1025831" cy="204504"/>
            </a:xfrm>
            <a:custGeom>
              <a:avLst/>
              <a:gdLst/>
              <a:ahLst/>
              <a:cxnLst/>
              <a:rect r="r" b="b" t="t" l="l"/>
              <a:pathLst>
                <a:path h="204504" w="1025831">
                  <a:moveTo>
                    <a:pt x="101372" y="0"/>
                  </a:moveTo>
                  <a:lnTo>
                    <a:pt x="924460" y="0"/>
                  </a:lnTo>
                  <a:cubicBezTo>
                    <a:pt x="951345" y="0"/>
                    <a:pt x="977129" y="10680"/>
                    <a:pt x="996140" y="29691"/>
                  </a:cubicBezTo>
                  <a:cubicBezTo>
                    <a:pt x="1015151" y="48702"/>
                    <a:pt x="1025831" y="74486"/>
                    <a:pt x="1025831" y="101372"/>
                  </a:cubicBezTo>
                  <a:lnTo>
                    <a:pt x="1025831" y="103133"/>
                  </a:lnTo>
                  <a:cubicBezTo>
                    <a:pt x="1025831" y="130018"/>
                    <a:pt x="1015151" y="155802"/>
                    <a:pt x="996140" y="174813"/>
                  </a:cubicBezTo>
                  <a:cubicBezTo>
                    <a:pt x="977129" y="193824"/>
                    <a:pt x="951345" y="204504"/>
                    <a:pt x="924460" y="204504"/>
                  </a:cubicBezTo>
                  <a:lnTo>
                    <a:pt x="101372" y="204504"/>
                  </a:lnTo>
                  <a:cubicBezTo>
                    <a:pt x="74486" y="204504"/>
                    <a:pt x="48702" y="193824"/>
                    <a:pt x="29691" y="174813"/>
                  </a:cubicBezTo>
                  <a:cubicBezTo>
                    <a:pt x="10680" y="155802"/>
                    <a:pt x="0" y="130018"/>
                    <a:pt x="0" y="103133"/>
                  </a:cubicBezTo>
                  <a:lnTo>
                    <a:pt x="0" y="101372"/>
                  </a:lnTo>
                  <a:cubicBezTo>
                    <a:pt x="0" y="74486"/>
                    <a:pt x="10680" y="48702"/>
                    <a:pt x="29691" y="29691"/>
                  </a:cubicBezTo>
                  <a:cubicBezTo>
                    <a:pt x="48702" y="10680"/>
                    <a:pt x="74486" y="0"/>
                    <a:pt x="101372" y="0"/>
                  </a:cubicBezTo>
                  <a:close/>
                </a:path>
              </a:pathLst>
            </a:custGeom>
            <a:solidFill>
              <a:srgbClr val="FFFFFF"/>
            </a:solidFill>
          </p:spPr>
        </p:sp>
        <p:sp>
          <p:nvSpPr>
            <p:cNvPr name="TextBox 28" id="28"/>
            <p:cNvSpPr txBox="true"/>
            <p:nvPr/>
          </p:nvSpPr>
          <p:spPr>
            <a:xfrm>
              <a:off x="0" y="-38100"/>
              <a:ext cx="1025831" cy="242604"/>
            </a:xfrm>
            <a:prstGeom prst="rect">
              <a:avLst/>
            </a:prstGeom>
          </p:spPr>
          <p:txBody>
            <a:bodyPr anchor="ctr" rtlCol="false" tIns="50800" lIns="50800" bIns="50800" rIns="50800"/>
            <a:lstStyle/>
            <a:p>
              <a:pPr algn="ctr">
                <a:lnSpc>
                  <a:spcPts val="2591"/>
                </a:lnSpc>
              </a:pPr>
            </a:p>
          </p:txBody>
        </p:sp>
      </p:grpSp>
      <p:grpSp>
        <p:nvGrpSpPr>
          <p:cNvPr name="Group 29" id="29"/>
          <p:cNvGrpSpPr/>
          <p:nvPr/>
        </p:nvGrpSpPr>
        <p:grpSpPr>
          <a:xfrm rot="0">
            <a:off x="4409081" y="7128887"/>
            <a:ext cx="581194" cy="58119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32" id="32"/>
          <p:cNvSpPr txBox="true"/>
          <p:nvPr/>
        </p:nvSpPr>
        <p:spPr>
          <a:xfrm rot="0">
            <a:off x="1632396" y="8113886"/>
            <a:ext cx="3057913" cy="635127"/>
          </a:xfrm>
          <a:prstGeom prst="rect">
            <a:avLst/>
          </a:prstGeom>
        </p:spPr>
        <p:txBody>
          <a:bodyPr anchor="t" rtlCol="false" tIns="0" lIns="0" bIns="0" rIns="0">
            <a:spAutoFit/>
          </a:bodyPr>
          <a:lstStyle/>
          <a:p>
            <a:pPr algn="just">
              <a:lnSpc>
                <a:spcPts val="2483"/>
              </a:lnSpc>
            </a:pPr>
            <a:r>
              <a:rPr lang="en-US" b="true" sz="2299" spc="-163">
                <a:solidFill>
                  <a:srgbClr val="F4F4F4"/>
                </a:solidFill>
                <a:latin typeface="Montserrat Semi-Bold"/>
                <a:ea typeface="Montserrat Semi-Bold"/>
                <a:cs typeface="Montserrat Semi-Bold"/>
                <a:sym typeface="Montserrat Semi-Bold"/>
              </a:rPr>
              <a:t>PLAN WISELY. EXECUTE SMARTLY.</a:t>
            </a:r>
          </a:p>
        </p:txBody>
      </p:sp>
      <p:sp>
        <p:nvSpPr>
          <p:cNvPr name="TextBox 33" id="33"/>
          <p:cNvSpPr txBox="true"/>
          <p:nvPr/>
        </p:nvSpPr>
        <p:spPr>
          <a:xfrm rot="0">
            <a:off x="1478133" y="7240594"/>
            <a:ext cx="3057913" cy="395879"/>
          </a:xfrm>
          <a:prstGeom prst="rect">
            <a:avLst/>
          </a:prstGeom>
        </p:spPr>
        <p:txBody>
          <a:bodyPr anchor="t" rtlCol="false" tIns="0" lIns="0" bIns="0" rIns="0">
            <a:spAutoFit/>
          </a:bodyPr>
          <a:lstStyle/>
          <a:p>
            <a:pPr algn="ctr">
              <a:lnSpc>
                <a:spcPts val="3079"/>
              </a:lnSpc>
            </a:pPr>
            <a:r>
              <a:rPr lang="en-US" b="true" sz="2851" spc="-202">
                <a:solidFill>
                  <a:srgbClr val="8FA4C1"/>
                </a:solidFill>
                <a:latin typeface="Montserrat Bold"/>
                <a:ea typeface="Montserrat Bold"/>
                <a:cs typeface="Montserrat Bold"/>
                <a:sym typeface="Montserrat Bold"/>
              </a:rPr>
              <a:t>Next Slide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DAG-X4ggcsA</dc:identifier>
  <dcterms:modified xsi:type="dcterms:W3CDTF">2011-08-01T06:04:30Z</dcterms:modified>
  <cp:revision>1</cp:revision>
  <dc:title>Blue and White Modern Artificial Intelligence Presentation</dc:title>
</cp:coreProperties>
</file>